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3" r:id="rId6"/>
    <p:sldId id="265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6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26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69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9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7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8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4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6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0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254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8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ACE-72F9-46AE-84A3-2B59AC515D75}" type="datetimeFigureOut">
              <a:rPr lang="es-CO" smtClean="0"/>
              <a:t>2/09/2023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2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82729" y="90832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>
                <a:solidFill>
                  <a:srgbClr val="FF0000"/>
                </a:solidFill>
              </a:rPr>
              <a:t>COLAS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09974" y="1047279"/>
            <a:ext cx="11204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Es una estructura de tipo </a:t>
            </a:r>
            <a:r>
              <a:rPr lang="es-CO" sz="4000" b="1" dirty="0"/>
              <a:t>FIFO</a:t>
            </a:r>
            <a:r>
              <a:rPr lang="es-CO" sz="3200" dirty="0"/>
              <a:t>. Primero en entrar, primero en salir. (Cola de Admisiones y Registros)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12124" y="2465302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Donde se Utiliza: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09974" y="3075748"/>
            <a:ext cx="11204619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chemeClr val="bg1"/>
                </a:solidFill>
              </a:rPr>
              <a:t>1. Problemas donde las personas necesitan servicios (Bancarios, Académicos)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09974" y="3678770"/>
            <a:ext cx="11204619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chemeClr val="bg1"/>
                </a:solidFill>
              </a:rPr>
              <a:t>2. Sistemas operativos: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Cola E/S (cola de impresión)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Colas múltiples en procesos.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Colas de algoritmos de reemplazo de página.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09974" y="5389787"/>
            <a:ext cx="11204619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chemeClr val="bg1"/>
                </a:solidFill>
              </a:rPr>
              <a:t>3. Estadística Teoría de Colas.</a:t>
            </a:r>
          </a:p>
          <a:p>
            <a:r>
              <a:rPr lang="es-CO" sz="2400" dirty="0">
                <a:solidFill>
                  <a:schemeClr val="bg1"/>
                </a:solidFill>
              </a:rPr>
              <a:t>Matemáticas, comparaciones de servicios para optimizar la atención a los Usuarios.</a:t>
            </a:r>
          </a:p>
        </p:txBody>
      </p:sp>
    </p:spTree>
    <p:extLst>
      <p:ext uri="{BB962C8B-B14F-4D97-AF65-F5344CB8AC3E}">
        <p14:creationId xmlns:p14="http://schemas.microsoft.com/office/powerpoint/2010/main" val="305627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27522" y="564113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Operaciones con Colas: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54547" y="1999150"/>
            <a:ext cx="1120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Consiste en llevar elementos a la cola.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70455" y="1414375"/>
            <a:ext cx="2640169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1. Encolar: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39520" y="3297771"/>
            <a:ext cx="1120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Consiste en sacar elementos de la cola.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55427" y="2712996"/>
            <a:ext cx="2655197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2. Desencolar: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278967" y="1999149"/>
            <a:ext cx="2498503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chemeClr val="bg1"/>
                </a:solidFill>
              </a:rPr>
              <a:t>*Cola Vacía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278966" y="3168699"/>
            <a:ext cx="2498503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chemeClr val="bg1"/>
                </a:solidFill>
              </a:rPr>
              <a:t>*Cola Llena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6877318" y="2036254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 derecha 9"/>
          <p:cNvSpPr/>
          <p:nvPr/>
        </p:nvSpPr>
        <p:spPr>
          <a:xfrm>
            <a:off x="6877317" y="3334876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CuadroTexto 10"/>
          <p:cNvSpPr txBox="1"/>
          <p:nvPr/>
        </p:nvSpPr>
        <p:spPr>
          <a:xfrm>
            <a:off x="154547" y="3985641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Operaciones de Colas: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480593" y="4674330"/>
            <a:ext cx="367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Con vectores.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42549" y="4606199"/>
            <a:ext cx="26680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1. Estática: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480593" y="5466933"/>
            <a:ext cx="2799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Listas ligadas.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227522" y="5466934"/>
            <a:ext cx="2683102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2. Dinámica</a:t>
            </a:r>
          </a:p>
        </p:txBody>
      </p:sp>
      <p:sp>
        <p:nvSpPr>
          <p:cNvPr id="16" name="Flecha derecha 15"/>
          <p:cNvSpPr/>
          <p:nvPr/>
        </p:nvSpPr>
        <p:spPr>
          <a:xfrm>
            <a:off x="3029573" y="4674330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Flecha derecha 16"/>
          <p:cNvSpPr/>
          <p:nvPr/>
        </p:nvSpPr>
        <p:spPr>
          <a:xfrm>
            <a:off x="3029572" y="5504038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CuadroTexto 17"/>
          <p:cNvSpPr txBox="1"/>
          <p:nvPr/>
        </p:nvSpPr>
        <p:spPr>
          <a:xfrm>
            <a:off x="4862662" y="6239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rgbClr val="FF0000"/>
                </a:solidFill>
              </a:rPr>
              <a:t>COLAS</a:t>
            </a:r>
          </a:p>
        </p:txBody>
      </p:sp>
    </p:spTree>
    <p:extLst>
      <p:ext uri="{BB962C8B-B14F-4D97-AF65-F5344CB8AC3E}">
        <p14:creationId xmlns:p14="http://schemas.microsoft.com/office/powerpoint/2010/main" val="308220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87608" y="-8254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rgbClr val="FF0000"/>
                </a:solidFill>
              </a:rPr>
              <a:t>COLAS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96214" y="856075"/>
            <a:ext cx="2846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Como Encolar: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412901" y="2014987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4595891" y="2014987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296214" y="1440850"/>
            <a:ext cx="23954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P=NULL</a:t>
            </a:r>
          </a:p>
          <a:p>
            <a:r>
              <a:rPr lang="es-CO" sz="2800" dirty="0"/>
              <a:t>D=2</a:t>
            </a:r>
          </a:p>
          <a:p>
            <a:r>
              <a:rPr lang="es-CO" sz="2800" dirty="0"/>
              <a:t>New(x)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9734292" y="1974202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2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0917282" y="1974202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NULL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056845" y="160487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4144850" y="242697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323361" y="1584484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10411366" y="240658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4</a:t>
            </a:r>
          </a:p>
        </p:txBody>
      </p:sp>
      <p:sp>
        <p:nvSpPr>
          <p:cNvPr id="14" name="Flecha derecha 13"/>
          <p:cNvSpPr/>
          <p:nvPr/>
        </p:nvSpPr>
        <p:spPr>
          <a:xfrm>
            <a:off x="1732949" y="1953816"/>
            <a:ext cx="1339403" cy="473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CuadroTexto 14"/>
          <p:cNvSpPr txBox="1"/>
          <p:nvPr/>
        </p:nvSpPr>
        <p:spPr>
          <a:xfrm>
            <a:off x="5961051" y="1361126"/>
            <a:ext cx="23954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DATO(X)=D</a:t>
            </a:r>
          </a:p>
          <a:p>
            <a:r>
              <a:rPr lang="es-CO" sz="2800" dirty="0"/>
              <a:t>LIGA(X)=P</a:t>
            </a:r>
          </a:p>
          <a:p>
            <a:r>
              <a:rPr lang="es-CO" sz="2800" dirty="0"/>
              <a:t>P=X</a:t>
            </a:r>
          </a:p>
          <a:p>
            <a:r>
              <a:rPr lang="es-CO" sz="2800" dirty="0"/>
              <a:t>Ult=P</a:t>
            </a:r>
          </a:p>
        </p:txBody>
      </p:sp>
      <p:sp>
        <p:nvSpPr>
          <p:cNvPr id="16" name="Flecha derecha 15"/>
          <p:cNvSpPr/>
          <p:nvPr/>
        </p:nvSpPr>
        <p:spPr>
          <a:xfrm>
            <a:off x="5456119" y="1989229"/>
            <a:ext cx="410767" cy="411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Flecha derecha 16"/>
          <p:cNvSpPr/>
          <p:nvPr/>
        </p:nvSpPr>
        <p:spPr>
          <a:xfrm>
            <a:off x="8081209" y="1953815"/>
            <a:ext cx="1339403" cy="473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Llamada ovalada 18"/>
          <p:cNvSpPr/>
          <p:nvPr/>
        </p:nvSpPr>
        <p:spPr>
          <a:xfrm>
            <a:off x="206062" y="3177008"/>
            <a:ext cx="1983346" cy="74697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>
                <a:solidFill>
                  <a:srgbClr val="FF0000"/>
                </a:solidFill>
              </a:rPr>
              <a:t>D=10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206062" y="4552851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2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389052" y="4552851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NULL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805367" y="4990610"/>
            <a:ext cx="53904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2750584" y="4558223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25" name="CuadroTexto 24"/>
          <p:cNvSpPr txBox="1"/>
          <p:nvPr/>
        </p:nvSpPr>
        <p:spPr>
          <a:xfrm>
            <a:off x="3933574" y="4558223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26" name="CuadroTexto 25"/>
          <p:cNvSpPr txBox="1"/>
          <p:nvPr/>
        </p:nvSpPr>
        <p:spPr>
          <a:xfrm>
            <a:off x="3339653" y="416850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3427658" y="499061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8</a:t>
            </a:r>
          </a:p>
        </p:txBody>
      </p:sp>
      <p:cxnSp>
        <p:nvCxnSpPr>
          <p:cNvPr id="32" name="Conector recto de flecha 31"/>
          <p:cNvCxnSpPr>
            <a:stCxn id="21" idx="3"/>
            <a:endCxn id="24" idx="1"/>
          </p:cNvCxnSpPr>
          <p:nvPr/>
        </p:nvCxnSpPr>
        <p:spPr>
          <a:xfrm>
            <a:off x="2066126" y="4737517"/>
            <a:ext cx="684458" cy="5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lamada de nube 33"/>
          <p:cNvSpPr/>
          <p:nvPr/>
        </p:nvSpPr>
        <p:spPr>
          <a:xfrm>
            <a:off x="5523247" y="3198445"/>
            <a:ext cx="3271078" cy="1539072"/>
          </a:xfrm>
          <a:prstGeom prst="cloud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Dato(x)=D</a:t>
            </a:r>
            <a:endParaRPr lang="es-CO" b="1" dirty="0">
              <a:solidFill>
                <a:schemeClr val="bg1"/>
              </a:solidFill>
            </a:endParaRP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Liga(X)=ligap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Liga(P)=X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Ult=x</a:t>
            </a:r>
          </a:p>
        </p:txBody>
      </p:sp>
      <p:sp>
        <p:nvSpPr>
          <p:cNvPr id="35" name="Llamada de nube 34"/>
          <p:cNvSpPr/>
          <p:nvPr/>
        </p:nvSpPr>
        <p:spPr>
          <a:xfrm>
            <a:off x="5464340" y="5118435"/>
            <a:ext cx="3271078" cy="1539072"/>
          </a:xfrm>
          <a:prstGeom prst="cloud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Dato(x)=D</a:t>
            </a:r>
            <a:endParaRPr lang="es-CO" b="1" dirty="0">
              <a:solidFill>
                <a:schemeClr val="bg1"/>
              </a:solidFill>
            </a:endParaRP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Liga(X)=liga(Ult)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Liga(Ult)=X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Ult=x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216793" y="5902985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2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1399783" y="5902985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NULL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816098" y="6340744"/>
            <a:ext cx="53904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2761315" y="5908357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10</a:t>
            </a:r>
            <a:endParaRPr lang="es-CO" b="1" dirty="0"/>
          </a:p>
        </p:txBody>
      </p:sp>
      <p:sp>
        <p:nvSpPr>
          <p:cNvPr id="40" name="CuadroTexto 39"/>
          <p:cNvSpPr txBox="1"/>
          <p:nvPr/>
        </p:nvSpPr>
        <p:spPr>
          <a:xfrm>
            <a:off x="3944305" y="5908357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/>
              <a:t>NULL</a:t>
            </a:r>
            <a:endParaRPr lang="es-CO" b="1" dirty="0"/>
          </a:p>
        </p:txBody>
      </p:sp>
      <p:sp>
        <p:nvSpPr>
          <p:cNvPr id="41" name="CuadroTexto 40"/>
          <p:cNvSpPr txBox="1"/>
          <p:nvPr/>
        </p:nvSpPr>
        <p:spPr>
          <a:xfrm>
            <a:off x="3350384" y="551863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3438389" y="6340744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8</a:t>
            </a:r>
          </a:p>
        </p:txBody>
      </p:sp>
      <p:cxnSp>
        <p:nvCxnSpPr>
          <p:cNvPr id="43" name="Conector recto 42"/>
          <p:cNvCxnSpPr/>
          <p:nvPr/>
        </p:nvCxnSpPr>
        <p:spPr>
          <a:xfrm flipH="1">
            <a:off x="2207250" y="6373128"/>
            <a:ext cx="489012" cy="6688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/>
          <p:cNvSpPr txBox="1"/>
          <p:nvPr/>
        </p:nvSpPr>
        <p:spPr>
          <a:xfrm>
            <a:off x="-137101" y="5366386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45" name="Conector recto de flecha 44"/>
          <p:cNvCxnSpPr>
            <a:stCxn id="37" idx="3"/>
            <a:endCxn id="39" idx="1"/>
          </p:cNvCxnSpPr>
          <p:nvPr/>
        </p:nvCxnSpPr>
        <p:spPr>
          <a:xfrm>
            <a:off x="2076857" y="6087651"/>
            <a:ext cx="684458" cy="5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echa curvada hacia abajo 46"/>
          <p:cNvSpPr/>
          <p:nvPr/>
        </p:nvSpPr>
        <p:spPr>
          <a:xfrm rot="19069159">
            <a:off x="3885941" y="4579772"/>
            <a:ext cx="2610287" cy="52569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48" name="Flecha curvada hacia arriba 47"/>
          <p:cNvSpPr/>
          <p:nvPr/>
        </p:nvSpPr>
        <p:spPr>
          <a:xfrm>
            <a:off x="4385128" y="6277689"/>
            <a:ext cx="2240923" cy="316763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8909747" y="3086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6" name="CuadroTexto 55"/>
          <p:cNvSpPr txBox="1"/>
          <p:nvPr/>
        </p:nvSpPr>
        <p:spPr>
          <a:xfrm>
            <a:off x="9744728" y="3086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10579709" y="3086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8909747" y="3654555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ES" dirty="0"/>
          </a:p>
          <a:p>
            <a:pPr algn="ctr"/>
            <a:r>
              <a:rPr lang="es-ES" dirty="0"/>
              <a:t>4</a:t>
            </a:r>
          </a:p>
          <a:p>
            <a:pPr algn="ctr"/>
            <a:r>
              <a:rPr lang="es-ES" dirty="0"/>
              <a:t>4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9789803" y="3654554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4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8</a:t>
            </a:r>
          </a:p>
        </p:txBody>
      </p:sp>
      <p:sp>
        <p:nvSpPr>
          <p:cNvPr id="60" name="CuadroTexto 59"/>
          <p:cNvSpPr txBox="1"/>
          <p:nvPr/>
        </p:nvSpPr>
        <p:spPr>
          <a:xfrm>
            <a:off x="10669861" y="3654554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61" name="CuadroTexto 60"/>
          <p:cNvSpPr txBox="1"/>
          <p:nvPr/>
        </p:nvSpPr>
        <p:spPr>
          <a:xfrm>
            <a:off x="11363176" y="3097332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Ult</a:t>
            </a:r>
          </a:p>
        </p:txBody>
      </p:sp>
      <p:sp>
        <p:nvSpPr>
          <p:cNvPr id="62" name="CuadroTexto 61"/>
          <p:cNvSpPr txBox="1"/>
          <p:nvPr/>
        </p:nvSpPr>
        <p:spPr>
          <a:xfrm>
            <a:off x="11453328" y="3665285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/>
              <a:t>Null</a:t>
            </a:r>
            <a:endParaRPr lang="es-ES" dirty="0"/>
          </a:p>
          <a:p>
            <a:r>
              <a:rPr lang="es-ES" dirty="0"/>
              <a:t>4</a:t>
            </a:r>
            <a:endParaRPr lang="es-CO" dirty="0"/>
          </a:p>
        </p:txBody>
      </p:sp>
      <p:cxnSp>
        <p:nvCxnSpPr>
          <p:cNvPr id="64" name="Conector recto 63"/>
          <p:cNvCxnSpPr/>
          <p:nvPr/>
        </p:nvCxnSpPr>
        <p:spPr>
          <a:xfrm>
            <a:off x="8712528" y="4234040"/>
            <a:ext cx="33976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/>
          <p:cNvSpPr txBox="1"/>
          <p:nvPr/>
        </p:nvSpPr>
        <p:spPr>
          <a:xfrm>
            <a:off x="9422161" y="2718702"/>
            <a:ext cx="2153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FF0000"/>
                </a:solidFill>
              </a:rPr>
              <a:t>Prueba de Escritorio</a:t>
            </a:r>
          </a:p>
        </p:txBody>
      </p:sp>
      <p:cxnSp>
        <p:nvCxnSpPr>
          <p:cNvPr id="67" name="Conector recto 66"/>
          <p:cNvCxnSpPr/>
          <p:nvPr/>
        </p:nvCxnSpPr>
        <p:spPr>
          <a:xfrm flipH="1">
            <a:off x="8816174" y="4823100"/>
            <a:ext cx="353885" cy="2694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9170059" y="5008647"/>
            <a:ext cx="353885" cy="2694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A512800C-8737-4036-85DA-C9ABCCD59379}"/>
              </a:ext>
            </a:extLst>
          </p:cNvPr>
          <p:cNvSpPr txBox="1"/>
          <p:nvPr/>
        </p:nvSpPr>
        <p:spPr>
          <a:xfrm>
            <a:off x="793719" y="542836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115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01" y="282597"/>
            <a:ext cx="2893036" cy="334924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900" y="3873455"/>
            <a:ext cx="3313699" cy="274628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665049" y="2825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9500030" y="2825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0335011" y="2825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Ult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665049" y="850551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CO" dirty="0"/>
          </a:p>
          <a:p>
            <a:pPr algn="ctr"/>
            <a:r>
              <a:rPr lang="es-ES" dirty="0"/>
              <a:t>01</a:t>
            </a:r>
            <a:endParaRPr lang="es-CO" dirty="0"/>
          </a:p>
          <a:p>
            <a:pPr algn="ctr"/>
            <a:r>
              <a:rPr lang="es-ES" dirty="0"/>
              <a:t>01</a:t>
            </a:r>
            <a:endParaRPr lang="es-CO" dirty="0"/>
          </a:p>
          <a:p>
            <a:pPr algn="ctr"/>
            <a:endParaRPr lang="es-CO" dirty="0"/>
          </a:p>
          <a:p>
            <a:pPr algn="ctr"/>
            <a:r>
              <a:rPr lang="es-ES" dirty="0"/>
              <a:t>01</a:t>
            </a:r>
            <a:endParaRPr lang="es-CO" dirty="0"/>
          </a:p>
        </p:txBody>
      </p:sp>
      <p:sp>
        <p:nvSpPr>
          <p:cNvPr id="8" name="CuadroTexto 7"/>
          <p:cNvSpPr txBox="1"/>
          <p:nvPr/>
        </p:nvSpPr>
        <p:spPr>
          <a:xfrm>
            <a:off x="9545105" y="850550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10</a:t>
            </a:r>
            <a:endParaRPr lang="es-CO" dirty="0"/>
          </a:p>
          <a:p>
            <a:pPr algn="ctr"/>
            <a:endParaRPr lang="es-CO" dirty="0"/>
          </a:p>
          <a:p>
            <a:pPr algn="ctr"/>
            <a:r>
              <a:rPr lang="es-ES" dirty="0"/>
              <a:t>20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30</a:t>
            </a:r>
            <a:endParaRPr lang="es-CO" dirty="0"/>
          </a:p>
        </p:txBody>
      </p:sp>
      <p:sp>
        <p:nvSpPr>
          <p:cNvPr id="9" name="CuadroTexto 8"/>
          <p:cNvSpPr txBox="1"/>
          <p:nvPr/>
        </p:nvSpPr>
        <p:spPr>
          <a:xfrm>
            <a:off x="10425163" y="850550"/>
            <a:ext cx="64216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CO" dirty="0"/>
          </a:p>
          <a:p>
            <a:pPr algn="ctr"/>
            <a:r>
              <a:rPr lang="es-ES" dirty="0"/>
              <a:t>01</a:t>
            </a:r>
            <a:endParaRPr lang="es-CO" dirty="0"/>
          </a:p>
          <a:p>
            <a:pPr algn="ctr"/>
            <a:r>
              <a:rPr lang="es-ES" dirty="0"/>
              <a:t>01</a:t>
            </a:r>
          </a:p>
          <a:p>
            <a:pPr algn="ctr"/>
            <a:r>
              <a:rPr lang="es-ES" dirty="0"/>
              <a:t>02</a:t>
            </a:r>
            <a:endParaRPr lang="es-CO" dirty="0"/>
          </a:p>
          <a:p>
            <a:pPr algn="ctr"/>
            <a:r>
              <a:rPr lang="es-ES" dirty="0"/>
              <a:t>02</a:t>
            </a:r>
            <a:endParaRPr lang="es-CO" dirty="0"/>
          </a:p>
          <a:p>
            <a:pPr algn="ctr"/>
            <a:endParaRPr lang="es-CO" dirty="0"/>
          </a:p>
        </p:txBody>
      </p:sp>
      <p:sp>
        <p:nvSpPr>
          <p:cNvPr id="10" name="CuadroTexto 9"/>
          <p:cNvSpPr txBox="1"/>
          <p:nvPr/>
        </p:nvSpPr>
        <p:spPr>
          <a:xfrm>
            <a:off x="11118478" y="29332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1208630" y="861281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01</a:t>
            </a:r>
            <a:endParaRPr lang="es-CO" b="1" dirty="0"/>
          </a:p>
          <a:p>
            <a:pPr algn="ctr"/>
            <a:endParaRPr lang="es-CO" b="1" dirty="0"/>
          </a:p>
          <a:p>
            <a:pPr algn="ctr"/>
            <a:r>
              <a:rPr lang="es-ES" b="1" dirty="0"/>
              <a:t>02</a:t>
            </a:r>
            <a:endParaRPr lang="es-CO" b="1" dirty="0"/>
          </a:p>
          <a:p>
            <a:pPr algn="ctr"/>
            <a:endParaRPr lang="es-CO" b="1" dirty="0"/>
          </a:p>
          <a:p>
            <a:pPr algn="ctr"/>
            <a:r>
              <a:rPr lang="es-ES" b="1" dirty="0"/>
              <a:t>03</a:t>
            </a:r>
            <a:endParaRPr lang="es-CO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571850" y="635853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10</a:t>
            </a:r>
            <a:endParaRPr lang="es-CO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754840" y="635853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215794" y="225736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4303799" y="1047841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01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3646976" y="1715534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10</a:t>
            </a:r>
            <a:endParaRPr lang="es-CO" b="1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829966" y="1715534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4290920" y="130541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err="1"/>
              <a:t>Ult</a:t>
            </a:r>
            <a:endParaRPr lang="es-CO" b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4378925" y="2127522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1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6093963" y="1715529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20</a:t>
            </a:r>
            <a:endParaRPr lang="es-CO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7276953" y="1715529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23" name="CuadroTexto 22"/>
          <p:cNvSpPr txBox="1"/>
          <p:nvPr/>
        </p:nvSpPr>
        <p:spPr>
          <a:xfrm>
            <a:off x="6737907" y="1305412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endParaRPr lang="es-CO" b="1" dirty="0"/>
          </a:p>
        </p:txBody>
      </p:sp>
      <p:sp>
        <p:nvSpPr>
          <p:cNvPr id="24" name="CuadroTexto 23"/>
          <p:cNvSpPr txBox="1"/>
          <p:nvPr/>
        </p:nvSpPr>
        <p:spPr>
          <a:xfrm>
            <a:off x="6825912" y="212751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02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3722102" y="2833852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10</a:t>
            </a:r>
            <a:endParaRPr lang="es-CO" b="1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905092" y="2833852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02</a:t>
            </a:r>
            <a:endParaRPr lang="es-CO" b="1" dirty="0"/>
          </a:p>
        </p:txBody>
      </p:sp>
      <p:sp>
        <p:nvSpPr>
          <p:cNvPr id="27" name="CuadroTexto 26"/>
          <p:cNvSpPr txBox="1"/>
          <p:nvPr/>
        </p:nvSpPr>
        <p:spPr>
          <a:xfrm>
            <a:off x="4366046" y="242373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</a:t>
            </a:r>
            <a:endParaRPr lang="es-CO" b="1" dirty="0"/>
          </a:p>
        </p:txBody>
      </p:sp>
      <p:sp>
        <p:nvSpPr>
          <p:cNvPr id="28" name="CuadroTexto 27"/>
          <p:cNvSpPr txBox="1"/>
          <p:nvPr/>
        </p:nvSpPr>
        <p:spPr>
          <a:xfrm>
            <a:off x="4454051" y="324584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1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6169089" y="2833847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20</a:t>
            </a:r>
            <a:endParaRPr lang="es-CO" b="1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352079" y="2833847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31" name="CuadroTexto 30"/>
          <p:cNvSpPr txBox="1"/>
          <p:nvPr/>
        </p:nvSpPr>
        <p:spPr>
          <a:xfrm>
            <a:off x="6813033" y="242373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U</a:t>
            </a:r>
            <a:r>
              <a:rPr lang="es-CO" b="1" dirty="0" err="1"/>
              <a:t>lt</a:t>
            </a:r>
            <a:endParaRPr lang="es-CO" b="1" dirty="0"/>
          </a:p>
        </p:txBody>
      </p:sp>
      <p:sp>
        <p:nvSpPr>
          <p:cNvPr id="32" name="CuadroTexto 31"/>
          <p:cNvSpPr txBox="1"/>
          <p:nvPr/>
        </p:nvSpPr>
        <p:spPr>
          <a:xfrm>
            <a:off x="6901038" y="324583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2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8601052" y="2844578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30</a:t>
            </a:r>
            <a:endParaRPr lang="es-CO" b="1" dirty="0"/>
          </a:p>
        </p:txBody>
      </p:sp>
      <p:sp>
        <p:nvSpPr>
          <p:cNvPr id="34" name="CuadroTexto 33"/>
          <p:cNvSpPr txBox="1"/>
          <p:nvPr/>
        </p:nvSpPr>
        <p:spPr>
          <a:xfrm>
            <a:off x="9784042" y="2844578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35" name="CuadroTexto 34"/>
          <p:cNvSpPr txBox="1"/>
          <p:nvPr/>
        </p:nvSpPr>
        <p:spPr>
          <a:xfrm>
            <a:off x="9244996" y="2434461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endParaRPr lang="es-CO" b="1" dirty="0"/>
          </a:p>
        </p:txBody>
      </p:sp>
      <p:sp>
        <p:nvSpPr>
          <p:cNvPr id="36" name="CuadroTexto 35"/>
          <p:cNvSpPr txBox="1"/>
          <p:nvPr/>
        </p:nvSpPr>
        <p:spPr>
          <a:xfrm>
            <a:off x="9333001" y="3256566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3</a:t>
            </a:r>
          </a:p>
        </p:txBody>
      </p:sp>
      <p:cxnSp>
        <p:nvCxnSpPr>
          <p:cNvPr id="38" name="Conector recto de flecha 37"/>
          <p:cNvCxnSpPr>
            <a:stCxn id="26" idx="3"/>
            <a:endCxn id="29" idx="1"/>
          </p:cNvCxnSpPr>
          <p:nvPr/>
        </p:nvCxnSpPr>
        <p:spPr>
          <a:xfrm flipV="1">
            <a:off x="5582166" y="3018513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 flipV="1">
            <a:off x="8029153" y="3038462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V="1">
            <a:off x="5528586" y="1896530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/>
          <p:cNvSpPr txBox="1"/>
          <p:nvPr/>
        </p:nvSpPr>
        <p:spPr>
          <a:xfrm>
            <a:off x="3758585" y="4539110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10</a:t>
            </a:r>
            <a:endParaRPr lang="es-CO" b="1" dirty="0"/>
          </a:p>
        </p:txBody>
      </p:sp>
      <p:sp>
        <p:nvSpPr>
          <p:cNvPr id="42" name="CuadroTexto 41"/>
          <p:cNvSpPr txBox="1"/>
          <p:nvPr/>
        </p:nvSpPr>
        <p:spPr>
          <a:xfrm>
            <a:off x="4941575" y="4539110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02</a:t>
            </a:r>
            <a:endParaRPr lang="es-CO" b="1" dirty="0"/>
          </a:p>
        </p:txBody>
      </p:sp>
      <p:sp>
        <p:nvSpPr>
          <p:cNvPr id="43" name="CuadroTexto 42"/>
          <p:cNvSpPr txBox="1"/>
          <p:nvPr/>
        </p:nvSpPr>
        <p:spPr>
          <a:xfrm>
            <a:off x="4402529" y="4128993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</a:t>
            </a:r>
            <a:endParaRPr lang="es-CO" b="1" dirty="0"/>
          </a:p>
        </p:txBody>
      </p:sp>
      <p:sp>
        <p:nvSpPr>
          <p:cNvPr id="44" name="CuadroTexto 43"/>
          <p:cNvSpPr txBox="1"/>
          <p:nvPr/>
        </p:nvSpPr>
        <p:spPr>
          <a:xfrm>
            <a:off x="4490534" y="4951098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1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6205572" y="4539105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20</a:t>
            </a:r>
            <a:endParaRPr lang="es-CO" b="1" dirty="0"/>
          </a:p>
        </p:txBody>
      </p:sp>
      <p:sp>
        <p:nvSpPr>
          <p:cNvPr id="46" name="CuadroTexto 45"/>
          <p:cNvSpPr txBox="1"/>
          <p:nvPr/>
        </p:nvSpPr>
        <p:spPr>
          <a:xfrm>
            <a:off x="7388562" y="4539105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03</a:t>
            </a:r>
            <a:endParaRPr lang="es-CO" b="1" dirty="0"/>
          </a:p>
        </p:txBody>
      </p:sp>
      <p:sp>
        <p:nvSpPr>
          <p:cNvPr id="47" name="CuadroTexto 46"/>
          <p:cNvSpPr txBox="1"/>
          <p:nvPr/>
        </p:nvSpPr>
        <p:spPr>
          <a:xfrm>
            <a:off x="6849516" y="4128988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</a:t>
            </a:r>
            <a:endParaRPr lang="es-CO" b="1" dirty="0"/>
          </a:p>
        </p:txBody>
      </p:sp>
      <p:sp>
        <p:nvSpPr>
          <p:cNvPr id="48" name="CuadroTexto 47"/>
          <p:cNvSpPr txBox="1"/>
          <p:nvPr/>
        </p:nvSpPr>
        <p:spPr>
          <a:xfrm>
            <a:off x="6937521" y="4951093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2</a:t>
            </a:r>
          </a:p>
        </p:txBody>
      </p:sp>
      <p:sp>
        <p:nvSpPr>
          <p:cNvPr id="49" name="CuadroTexto 48"/>
          <p:cNvSpPr txBox="1"/>
          <p:nvPr/>
        </p:nvSpPr>
        <p:spPr>
          <a:xfrm>
            <a:off x="8637535" y="4549836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30</a:t>
            </a:r>
            <a:endParaRPr lang="es-CO" b="1" dirty="0"/>
          </a:p>
        </p:txBody>
      </p:sp>
      <p:sp>
        <p:nvSpPr>
          <p:cNvPr id="50" name="CuadroTexto 49"/>
          <p:cNvSpPr txBox="1"/>
          <p:nvPr/>
        </p:nvSpPr>
        <p:spPr>
          <a:xfrm>
            <a:off x="9820525" y="4549836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51" name="CuadroTexto 50"/>
          <p:cNvSpPr txBox="1"/>
          <p:nvPr/>
        </p:nvSpPr>
        <p:spPr>
          <a:xfrm>
            <a:off x="10669584" y="414537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U</a:t>
            </a:r>
            <a:r>
              <a:rPr lang="es-CO" b="1" dirty="0" err="1"/>
              <a:t>lt</a:t>
            </a:r>
            <a:endParaRPr lang="es-CO" b="1" dirty="0"/>
          </a:p>
        </p:txBody>
      </p:sp>
      <p:sp>
        <p:nvSpPr>
          <p:cNvPr id="52" name="CuadroTexto 51"/>
          <p:cNvSpPr txBox="1"/>
          <p:nvPr/>
        </p:nvSpPr>
        <p:spPr>
          <a:xfrm>
            <a:off x="9369484" y="4961824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3</a:t>
            </a:r>
          </a:p>
        </p:txBody>
      </p:sp>
      <p:cxnSp>
        <p:nvCxnSpPr>
          <p:cNvPr id="53" name="Conector recto de flecha 52"/>
          <p:cNvCxnSpPr>
            <a:stCxn id="42" idx="3"/>
            <a:endCxn id="45" idx="1"/>
          </p:cNvCxnSpPr>
          <p:nvPr/>
        </p:nvCxnSpPr>
        <p:spPr>
          <a:xfrm flipV="1">
            <a:off x="5618649" y="4723771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/>
          <p:nvPr/>
        </p:nvCxnSpPr>
        <p:spPr>
          <a:xfrm flipV="1">
            <a:off x="8065636" y="4743720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>
            <a:off x="0" y="3734873"/>
            <a:ext cx="1219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adroTexto 56"/>
          <p:cNvSpPr txBox="1"/>
          <p:nvPr/>
        </p:nvSpPr>
        <p:spPr>
          <a:xfrm>
            <a:off x="4812118" y="5341853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5647099" y="5341853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6482080" y="5341853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DATO</a:t>
            </a:r>
          </a:p>
        </p:txBody>
      </p:sp>
      <p:sp>
        <p:nvSpPr>
          <p:cNvPr id="60" name="CuadroTexto 59"/>
          <p:cNvSpPr txBox="1"/>
          <p:nvPr/>
        </p:nvSpPr>
        <p:spPr>
          <a:xfrm>
            <a:off x="4893035" y="5706058"/>
            <a:ext cx="64216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01</a:t>
            </a:r>
          </a:p>
          <a:p>
            <a:pPr algn="ctr"/>
            <a:r>
              <a:rPr lang="es-ES" sz="1200" b="1" dirty="0"/>
              <a:t>02</a:t>
            </a:r>
          </a:p>
          <a:p>
            <a:pPr algn="ctr"/>
            <a:r>
              <a:rPr lang="es-ES" sz="1200" b="1" dirty="0"/>
              <a:t>02</a:t>
            </a:r>
          </a:p>
          <a:p>
            <a:pPr algn="ctr"/>
            <a:r>
              <a:rPr lang="es-ES" sz="1200" b="1" dirty="0"/>
              <a:t>03</a:t>
            </a:r>
            <a:endParaRPr lang="es-CO" sz="1200" b="1" dirty="0"/>
          </a:p>
          <a:p>
            <a:pPr algn="ctr"/>
            <a:r>
              <a:rPr lang="es-ES" sz="1200" b="1" dirty="0"/>
              <a:t>03</a:t>
            </a:r>
          </a:p>
          <a:p>
            <a:pPr algn="ctr"/>
            <a:r>
              <a:rPr lang="es-ES" sz="1200" b="1" dirty="0" err="1"/>
              <a:t>Null</a:t>
            </a:r>
            <a:endParaRPr lang="es-CO" sz="1200" b="1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</p:txBody>
      </p:sp>
      <p:sp>
        <p:nvSpPr>
          <p:cNvPr id="61" name="CuadroTexto 60"/>
          <p:cNvSpPr txBox="1"/>
          <p:nvPr/>
        </p:nvSpPr>
        <p:spPr>
          <a:xfrm>
            <a:off x="5653254" y="5708206"/>
            <a:ext cx="64216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sz="1200" b="1"/>
            </a:lvl1pPr>
          </a:lstStyle>
          <a:p>
            <a:r>
              <a:rPr lang="es-ES" dirty="0"/>
              <a:t>01</a:t>
            </a:r>
            <a:endParaRPr lang="es-CO" dirty="0"/>
          </a:p>
          <a:p>
            <a:endParaRPr lang="es-CO" dirty="0"/>
          </a:p>
          <a:p>
            <a:r>
              <a:rPr lang="es-ES" dirty="0"/>
              <a:t>02</a:t>
            </a:r>
            <a:endParaRPr lang="es-CO" dirty="0"/>
          </a:p>
          <a:p>
            <a:endParaRPr lang="es-ES" dirty="0"/>
          </a:p>
          <a:p>
            <a:r>
              <a:rPr lang="es-ES" dirty="0"/>
              <a:t>0</a:t>
            </a:r>
            <a:r>
              <a:rPr lang="es-CO" dirty="0"/>
              <a:t>3</a:t>
            </a:r>
          </a:p>
        </p:txBody>
      </p:sp>
      <p:sp>
        <p:nvSpPr>
          <p:cNvPr id="62" name="CuadroTexto 61"/>
          <p:cNvSpPr txBox="1"/>
          <p:nvPr/>
        </p:nvSpPr>
        <p:spPr>
          <a:xfrm>
            <a:off x="6527155" y="5701629"/>
            <a:ext cx="64216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sz="1200" b="1"/>
            </a:lvl1pPr>
          </a:lstStyle>
          <a:p>
            <a:r>
              <a:rPr lang="es-ES" dirty="0"/>
              <a:t>1</a:t>
            </a:r>
            <a:r>
              <a:rPr lang="es-CO" dirty="0"/>
              <a:t>0</a:t>
            </a:r>
          </a:p>
          <a:p>
            <a:endParaRPr lang="es-CO" dirty="0"/>
          </a:p>
          <a:p>
            <a:r>
              <a:rPr lang="es-ES" dirty="0"/>
              <a:t>20</a:t>
            </a:r>
          </a:p>
          <a:p>
            <a:endParaRPr lang="es-ES" dirty="0"/>
          </a:p>
          <a:p>
            <a:r>
              <a:rPr lang="es-ES" dirty="0"/>
              <a:t>30</a:t>
            </a:r>
            <a:endParaRPr lang="es-CO" dirty="0"/>
          </a:p>
          <a:p>
            <a:endParaRPr lang="es-CO" dirty="0"/>
          </a:p>
        </p:txBody>
      </p:sp>
      <p:pic>
        <p:nvPicPr>
          <p:cNvPr id="37" name="Gráfico 36" descr="Cursor">
            <a:extLst>
              <a:ext uri="{FF2B5EF4-FFF2-40B4-BE49-F238E27FC236}">
                <a16:creationId xmlns:a16="http://schemas.microsoft.com/office/drawing/2014/main" id="{76E83853-7EFB-4528-91E5-D45C310706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52269">
            <a:off x="1931066" y="5986295"/>
            <a:ext cx="524799" cy="524799"/>
          </a:xfrm>
          <a:prstGeom prst="rect">
            <a:avLst/>
          </a:prstGeom>
        </p:spPr>
      </p:pic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EB440A64-CEB7-4FEE-9F70-B2E890A11FE1}"/>
              </a:ext>
            </a:extLst>
          </p:cNvPr>
          <p:cNvCxnSpPr/>
          <p:nvPr/>
        </p:nvCxnSpPr>
        <p:spPr>
          <a:xfrm>
            <a:off x="8616076" y="1434813"/>
            <a:ext cx="33976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uadroTexto 63">
            <a:extLst>
              <a:ext uri="{FF2B5EF4-FFF2-40B4-BE49-F238E27FC236}">
                <a16:creationId xmlns:a16="http://schemas.microsoft.com/office/drawing/2014/main" id="{50AD44C0-6E5C-478C-8378-1C0D3DC29E38}"/>
              </a:ext>
            </a:extLst>
          </p:cNvPr>
          <p:cNvSpPr txBox="1"/>
          <p:nvPr/>
        </p:nvSpPr>
        <p:spPr>
          <a:xfrm>
            <a:off x="4913886" y="138369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FF0000"/>
                </a:solidFill>
              </a:rPr>
              <a:t>02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5508F917-A8AA-42A1-83B4-B816790C964A}"/>
              </a:ext>
            </a:extLst>
          </p:cNvPr>
          <p:cNvCxnSpPr/>
          <p:nvPr/>
        </p:nvCxnSpPr>
        <p:spPr>
          <a:xfrm flipH="1">
            <a:off x="4971641" y="1780709"/>
            <a:ext cx="353885" cy="2694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CB9A8451-B4E9-47B0-B248-6253C663CB25}"/>
              </a:ext>
            </a:extLst>
          </p:cNvPr>
          <p:cNvCxnSpPr/>
          <p:nvPr/>
        </p:nvCxnSpPr>
        <p:spPr>
          <a:xfrm>
            <a:off x="8606971" y="1961165"/>
            <a:ext cx="33976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D5FCF824-6E63-4A25-947E-23E8735CE3B4}"/>
              </a:ext>
            </a:extLst>
          </p:cNvPr>
          <p:cNvCxnSpPr/>
          <p:nvPr/>
        </p:nvCxnSpPr>
        <p:spPr>
          <a:xfrm flipH="1">
            <a:off x="7486242" y="2889092"/>
            <a:ext cx="353885" cy="2694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>
            <a:extLst>
              <a:ext uri="{FF2B5EF4-FFF2-40B4-BE49-F238E27FC236}">
                <a16:creationId xmlns:a16="http://schemas.microsoft.com/office/drawing/2014/main" id="{91426CA2-67C4-4AEC-97B4-ED8ACD889E45}"/>
              </a:ext>
            </a:extLst>
          </p:cNvPr>
          <p:cNvSpPr txBox="1"/>
          <p:nvPr/>
        </p:nvSpPr>
        <p:spPr>
          <a:xfrm>
            <a:off x="7418763" y="2419856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0</a:t>
            </a:r>
            <a:r>
              <a:rPr lang="es-CO" b="1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462336A3-48D8-40AF-8D77-3C327636A4A2}"/>
              </a:ext>
            </a:extLst>
          </p:cNvPr>
          <p:cNvCxnSpPr/>
          <p:nvPr/>
        </p:nvCxnSpPr>
        <p:spPr>
          <a:xfrm flipH="1">
            <a:off x="5691916" y="4639009"/>
            <a:ext cx="353885" cy="2694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Gráfico 69" descr="Cerrar">
            <a:extLst>
              <a:ext uri="{FF2B5EF4-FFF2-40B4-BE49-F238E27FC236}">
                <a16:creationId xmlns:a16="http://schemas.microsoft.com/office/drawing/2014/main" id="{D9BB16CA-70DF-4351-8906-81E465808B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23206" y="4290855"/>
            <a:ext cx="914400" cy="914400"/>
          </a:xfrm>
          <a:prstGeom prst="rect">
            <a:avLst/>
          </a:prstGeom>
        </p:spPr>
      </p:pic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D1C9FE9C-2C87-445B-899D-4B4D7110C768}"/>
              </a:ext>
            </a:extLst>
          </p:cNvPr>
          <p:cNvCxnSpPr/>
          <p:nvPr/>
        </p:nvCxnSpPr>
        <p:spPr>
          <a:xfrm>
            <a:off x="4337535" y="6105559"/>
            <a:ext cx="33976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FA09D726-AD8B-4119-99B1-7BFB6F680AEC}"/>
              </a:ext>
            </a:extLst>
          </p:cNvPr>
          <p:cNvCxnSpPr/>
          <p:nvPr/>
        </p:nvCxnSpPr>
        <p:spPr>
          <a:xfrm>
            <a:off x="4366046" y="6465985"/>
            <a:ext cx="33976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Gráfico 72" descr="Cerrar">
            <a:extLst>
              <a:ext uri="{FF2B5EF4-FFF2-40B4-BE49-F238E27FC236}">
                <a16:creationId xmlns:a16="http://schemas.microsoft.com/office/drawing/2014/main" id="{77198A04-E517-411D-A80A-A6A833AB7F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6311" y="4291128"/>
            <a:ext cx="914400" cy="914400"/>
          </a:xfrm>
          <a:prstGeom prst="rect">
            <a:avLst/>
          </a:prstGeom>
        </p:spPr>
      </p:pic>
      <p:sp>
        <p:nvSpPr>
          <p:cNvPr id="74" name="CuadroTexto 73">
            <a:extLst>
              <a:ext uri="{FF2B5EF4-FFF2-40B4-BE49-F238E27FC236}">
                <a16:creationId xmlns:a16="http://schemas.microsoft.com/office/drawing/2014/main" id="{C83B712A-720B-465C-8B90-706005A27354}"/>
              </a:ext>
            </a:extLst>
          </p:cNvPr>
          <p:cNvSpPr txBox="1"/>
          <p:nvPr/>
        </p:nvSpPr>
        <p:spPr>
          <a:xfrm>
            <a:off x="9188322" y="410618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</a:t>
            </a:r>
            <a:endParaRPr lang="es-CO" b="1" dirty="0"/>
          </a:p>
        </p:txBody>
      </p:sp>
      <p:pic>
        <p:nvPicPr>
          <p:cNvPr id="75" name="Gráfico 74" descr="Cerrar">
            <a:extLst>
              <a:ext uri="{FF2B5EF4-FFF2-40B4-BE49-F238E27FC236}">
                <a16:creationId xmlns:a16="http://schemas.microsoft.com/office/drawing/2014/main" id="{AC599E09-9B76-478C-A672-C182657398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79622" y="4216738"/>
            <a:ext cx="914400" cy="914400"/>
          </a:xfrm>
          <a:prstGeom prst="rect">
            <a:avLst/>
          </a:prstGeom>
        </p:spPr>
      </p:pic>
      <p:sp>
        <p:nvSpPr>
          <p:cNvPr id="76" name="CuadroTexto 75">
            <a:extLst>
              <a:ext uri="{FF2B5EF4-FFF2-40B4-BE49-F238E27FC236}">
                <a16:creationId xmlns:a16="http://schemas.microsoft.com/office/drawing/2014/main" id="{9E987563-B523-43CC-BA3D-9464FCA884B2}"/>
              </a:ext>
            </a:extLst>
          </p:cNvPr>
          <p:cNvSpPr txBox="1"/>
          <p:nvPr/>
        </p:nvSpPr>
        <p:spPr>
          <a:xfrm>
            <a:off x="8411658" y="5782733"/>
            <a:ext cx="2085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>
                    <a:lumMod val="95000"/>
                  </a:schemeClr>
                </a:solidFill>
              </a:rPr>
              <a:t>Cola Vacía… </a:t>
            </a:r>
            <a:endParaRPr lang="es-CO"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256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2024" y="302453"/>
            <a:ext cx="27616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0" b="1" dirty="0">
                <a:solidFill>
                  <a:srgbClr val="FF0000"/>
                </a:solidFill>
              </a:rPr>
              <a:t>RETO: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1337" y="1625892"/>
            <a:ext cx="1120461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400" dirty="0"/>
              <a:t>Si tengo el apuntador de entrada a una cola.</a:t>
            </a:r>
          </a:p>
          <a:p>
            <a:r>
              <a:rPr lang="es-CO" sz="4400" b="1" dirty="0"/>
              <a:t>ELABORA</a:t>
            </a:r>
            <a:r>
              <a:rPr lang="es-CO" sz="4400" dirty="0"/>
              <a:t> un </a:t>
            </a:r>
            <a:r>
              <a:rPr lang="es-CO" sz="4400" b="1" i="1" dirty="0"/>
              <a:t>ALGORITMO</a:t>
            </a:r>
            <a:r>
              <a:rPr lang="es-CO" sz="4400" dirty="0"/>
              <a:t> que permita </a:t>
            </a:r>
            <a:r>
              <a:rPr lang="es-CO" sz="4400" b="1" dirty="0"/>
              <a:t>CONSTRUIR</a:t>
            </a:r>
            <a:r>
              <a:rPr lang="es-CO" sz="4400" dirty="0"/>
              <a:t> una </a:t>
            </a:r>
            <a:r>
              <a:rPr lang="es-CO" sz="4400" b="1" dirty="0">
                <a:solidFill>
                  <a:srgbClr val="FF0000"/>
                </a:solidFill>
              </a:rPr>
              <a:t>PILA</a:t>
            </a:r>
            <a:r>
              <a:rPr lang="es-CO" sz="4400" dirty="0"/>
              <a:t> con los elementos de la </a:t>
            </a:r>
            <a:r>
              <a:rPr lang="es-CO" sz="4400" b="1" dirty="0">
                <a:solidFill>
                  <a:srgbClr val="FF0000"/>
                </a:solidFill>
              </a:rPr>
              <a:t>COLA</a:t>
            </a:r>
            <a:r>
              <a:rPr lang="es-CO" sz="4400" dirty="0"/>
              <a:t> de tal manera que el último elemento de la </a:t>
            </a:r>
            <a:r>
              <a:rPr lang="es-CO" sz="4400" b="1" dirty="0"/>
              <a:t>PILA</a:t>
            </a:r>
            <a:r>
              <a:rPr lang="es-CO" sz="4400" dirty="0"/>
              <a:t>(Tope) Sea el último Elemento de la </a:t>
            </a:r>
            <a:r>
              <a:rPr lang="es-CO" sz="4400" b="1" dirty="0"/>
              <a:t>COLA</a:t>
            </a:r>
            <a:r>
              <a:rPr lang="es-CO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6398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2D75685-61D5-454C-A4AB-5AAD31349508}"/>
              </a:ext>
            </a:extLst>
          </p:cNvPr>
          <p:cNvSpPr txBox="1"/>
          <p:nvPr/>
        </p:nvSpPr>
        <p:spPr>
          <a:xfrm>
            <a:off x="3914777" y="4019185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10</a:t>
            </a:r>
            <a:endParaRPr lang="es-CO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619D523-C105-4704-BC86-CCEF8DD5776A}"/>
              </a:ext>
            </a:extLst>
          </p:cNvPr>
          <p:cNvSpPr txBox="1"/>
          <p:nvPr/>
        </p:nvSpPr>
        <p:spPr>
          <a:xfrm>
            <a:off x="5097767" y="4019185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02</a:t>
            </a:r>
            <a:endParaRPr lang="es-CO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284E3CF-8E00-46A6-BAB5-396A2DCB2FE7}"/>
              </a:ext>
            </a:extLst>
          </p:cNvPr>
          <p:cNvSpPr txBox="1"/>
          <p:nvPr/>
        </p:nvSpPr>
        <p:spPr>
          <a:xfrm>
            <a:off x="5741711" y="401918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1</a:t>
            </a:r>
          </a:p>
        </p:txBody>
      </p:sp>
      <p:pic>
        <p:nvPicPr>
          <p:cNvPr id="14" name="Gráfico 13" descr="Cursor">
            <a:extLst>
              <a:ext uri="{FF2B5EF4-FFF2-40B4-BE49-F238E27FC236}">
                <a16:creationId xmlns:a16="http://schemas.microsoft.com/office/drawing/2014/main" id="{060FDF29-D267-46B5-BBC1-AAD0D357B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1384014" flipH="1">
            <a:off x="5741520" y="1428615"/>
            <a:ext cx="2403082" cy="2403082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1F1E7686-D62B-47DD-BD12-0C0007D09D5D}"/>
              </a:ext>
            </a:extLst>
          </p:cNvPr>
          <p:cNvSpPr txBox="1"/>
          <p:nvPr/>
        </p:nvSpPr>
        <p:spPr>
          <a:xfrm>
            <a:off x="3914777" y="3649853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20</a:t>
            </a:r>
            <a:endParaRPr lang="es-CO" b="1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12A1CB6-1EF6-4DD3-ADAD-0A6C104758CB}"/>
              </a:ext>
            </a:extLst>
          </p:cNvPr>
          <p:cNvSpPr txBox="1"/>
          <p:nvPr/>
        </p:nvSpPr>
        <p:spPr>
          <a:xfrm>
            <a:off x="5097767" y="3649853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03</a:t>
            </a:r>
            <a:endParaRPr lang="es-CO" b="1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AFCAF70-E3F8-4086-B282-5BA320288048}"/>
              </a:ext>
            </a:extLst>
          </p:cNvPr>
          <p:cNvSpPr txBox="1"/>
          <p:nvPr/>
        </p:nvSpPr>
        <p:spPr>
          <a:xfrm>
            <a:off x="5741711" y="3649853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2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70B6D99-BF3A-472C-B056-3D211996009E}"/>
              </a:ext>
            </a:extLst>
          </p:cNvPr>
          <p:cNvSpPr txBox="1"/>
          <p:nvPr/>
        </p:nvSpPr>
        <p:spPr>
          <a:xfrm>
            <a:off x="6325345" y="3280521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Tope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E98E979-0307-4810-830D-6815409B07A0}"/>
              </a:ext>
            </a:extLst>
          </p:cNvPr>
          <p:cNvSpPr txBox="1"/>
          <p:nvPr/>
        </p:nvSpPr>
        <p:spPr>
          <a:xfrm>
            <a:off x="3914777" y="3280521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30</a:t>
            </a:r>
            <a:endParaRPr lang="es-CO" b="1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932BBE5-B489-49C7-83D1-894C68FFFBC6}"/>
              </a:ext>
            </a:extLst>
          </p:cNvPr>
          <p:cNvSpPr txBox="1"/>
          <p:nvPr/>
        </p:nvSpPr>
        <p:spPr>
          <a:xfrm>
            <a:off x="5097767" y="3280521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29A77F7-0EED-4130-90A8-97C60B77D991}"/>
              </a:ext>
            </a:extLst>
          </p:cNvPr>
          <p:cNvSpPr txBox="1"/>
          <p:nvPr/>
        </p:nvSpPr>
        <p:spPr>
          <a:xfrm>
            <a:off x="5747588" y="3280521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3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ED7B761-B8E2-43A2-9538-89C1E6428E0D}"/>
              </a:ext>
            </a:extLst>
          </p:cNvPr>
          <p:cNvSpPr txBox="1"/>
          <p:nvPr/>
        </p:nvSpPr>
        <p:spPr>
          <a:xfrm>
            <a:off x="2553702" y="1056466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10</a:t>
            </a:r>
            <a:endParaRPr lang="es-CO" b="1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314B6F4-A374-4878-B2A7-5A232E0BFB6D}"/>
              </a:ext>
            </a:extLst>
          </p:cNvPr>
          <p:cNvSpPr txBox="1"/>
          <p:nvPr/>
        </p:nvSpPr>
        <p:spPr>
          <a:xfrm>
            <a:off x="3736692" y="1056466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02</a:t>
            </a:r>
            <a:endParaRPr lang="es-CO" b="1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95EDB13A-E332-4B46-BE07-907D0CD28FBB}"/>
              </a:ext>
            </a:extLst>
          </p:cNvPr>
          <p:cNvSpPr txBox="1"/>
          <p:nvPr/>
        </p:nvSpPr>
        <p:spPr>
          <a:xfrm>
            <a:off x="3197646" y="64634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</a:t>
            </a:r>
            <a:endParaRPr lang="es-CO" b="1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7332C0D-399F-404C-B68A-9EAEF41473AC}"/>
              </a:ext>
            </a:extLst>
          </p:cNvPr>
          <p:cNvSpPr txBox="1"/>
          <p:nvPr/>
        </p:nvSpPr>
        <p:spPr>
          <a:xfrm>
            <a:off x="3285651" y="1468454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1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1F19989-006A-4AFB-813E-61216A3EB840}"/>
              </a:ext>
            </a:extLst>
          </p:cNvPr>
          <p:cNvSpPr txBox="1"/>
          <p:nvPr/>
        </p:nvSpPr>
        <p:spPr>
          <a:xfrm>
            <a:off x="5000689" y="1056461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20</a:t>
            </a:r>
            <a:endParaRPr lang="es-CO" b="1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C402A5E-A43F-492C-911D-D5C22F53E68F}"/>
              </a:ext>
            </a:extLst>
          </p:cNvPr>
          <p:cNvSpPr txBox="1"/>
          <p:nvPr/>
        </p:nvSpPr>
        <p:spPr>
          <a:xfrm>
            <a:off x="6183679" y="1056461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03</a:t>
            </a:r>
            <a:endParaRPr lang="es-CO" b="1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21BE82C-EF41-4753-893D-15EC1513033C}"/>
              </a:ext>
            </a:extLst>
          </p:cNvPr>
          <p:cNvSpPr txBox="1"/>
          <p:nvPr/>
        </p:nvSpPr>
        <p:spPr>
          <a:xfrm>
            <a:off x="8076596" y="630422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U</a:t>
            </a:r>
            <a:r>
              <a:rPr lang="es-CO" b="1" dirty="0" err="1"/>
              <a:t>lt</a:t>
            </a:r>
            <a:endParaRPr lang="es-CO" b="1" dirty="0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3445DC6E-75C0-4D5E-8ECE-04ECC5BE778C}"/>
              </a:ext>
            </a:extLst>
          </p:cNvPr>
          <p:cNvSpPr txBox="1"/>
          <p:nvPr/>
        </p:nvSpPr>
        <p:spPr>
          <a:xfrm>
            <a:off x="5732638" y="146844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2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8BE1454-D207-427C-9062-F165C4C3BF13}"/>
              </a:ext>
            </a:extLst>
          </p:cNvPr>
          <p:cNvSpPr txBox="1"/>
          <p:nvPr/>
        </p:nvSpPr>
        <p:spPr>
          <a:xfrm>
            <a:off x="7432652" y="1067192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30</a:t>
            </a:r>
            <a:endParaRPr lang="es-CO" b="1" dirty="0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0428EAC7-72C0-4884-A6D4-DDEFD1F325C5}"/>
              </a:ext>
            </a:extLst>
          </p:cNvPr>
          <p:cNvSpPr txBox="1"/>
          <p:nvPr/>
        </p:nvSpPr>
        <p:spPr>
          <a:xfrm>
            <a:off x="8615642" y="1067192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94B5CCD2-0EB2-4178-A567-82BEDD3EF39C}"/>
              </a:ext>
            </a:extLst>
          </p:cNvPr>
          <p:cNvSpPr txBox="1"/>
          <p:nvPr/>
        </p:nvSpPr>
        <p:spPr>
          <a:xfrm>
            <a:off x="5702290" y="630422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endParaRPr lang="es-CO" b="1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8E413D3-27D5-483F-A909-7C32354BBCF1}"/>
              </a:ext>
            </a:extLst>
          </p:cNvPr>
          <p:cNvSpPr txBox="1"/>
          <p:nvPr/>
        </p:nvSpPr>
        <p:spPr>
          <a:xfrm>
            <a:off x="8164601" y="147918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</a:t>
            </a:r>
            <a:r>
              <a:rPr lang="es-CO" b="1" dirty="0"/>
              <a:t>3</a:t>
            </a:r>
          </a:p>
        </p:txBody>
      </p: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2FAB26C6-EE3D-4257-9403-607902B1ECEB}"/>
              </a:ext>
            </a:extLst>
          </p:cNvPr>
          <p:cNvCxnSpPr>
            <a:stCxn id="30" idx="3"/>
            <a:endCxn id="33" idx="1"/>
          </p:cNvCxnSpPr>
          <p:nvPr/>
        </p:nvCxnSpPr>
        <p:spPr>
          <a:xfrm flipV="1">
            <a:off x="4413766" y="1241127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86E92A35-FE71-4039-958D-19ABFEAF166C}"/>
              </a:ext>
            </a:extLst>
          </p:cNvPr>
          <p:cNvCxnSpPr/>
          <p:nvPr/>
        </p:nvCxnSpPr>
        <p:spPr>
          <a:xfrm flipV="1">
            <a:off x="6860753" y="1261076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11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410</Words>
  <Application>Microsoft Office PowerPoint</Application>
  <PresentationFormat>Panorámica</PresentationFormat>
  <Paragraphs>184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A01-1-0601-07</cp:lastModifiedBy>
  <cp:revision>60</cp:revision>
  <dcterms:created xsi:type="dcterms:W3CDTF">2020-03-22T23:16:59Z</dcterms:created>
  <dcterms:modified xsi:type="dcterms:W3CDTF">2023-09-02T15:16:03Z</dcterms:modified>
</cp:coreProperties>
</file>