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25/03/2021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7602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25/03/2021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265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25/03/2021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569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25/03/2021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598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25/03/2021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071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25/03/2021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2890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25/03/2021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646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25/03/2021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263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25/03/2021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109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25/03/2021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2549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25/03/2021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380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DDACE-72F9-46AE-84A3-2B59AC515D75}" type="datetimeFigureOut">
              <a:rPr lang="es-CO" smtClean="0"/>
              <a:t>25/03/2021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328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582729" y="90832"/>
            <a:ext cx="26585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0" b="1" dirty="0">
                <a:solidFill>
                  <a:srgbClr val="FF0000"/>
                </a:solidFill>
              </a:rPr>
              <a:t>COLAS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09974" y="1047279"/>
            <a:ext cx="11204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Es una estructura de tipo </a:t>
            </a:r>
            <a:r>
              <a:rPr lang="es-CO" sz="4000" b="1" dirty="0"/>
              <a:t>FIFO</a:t>
            </a:r>
            <a:r>
              <a:rPr lang="es-CO" sz="3200" dirty="0"/>
              <a:t>. Primero en entrar, primero en salir. (Cola de Admisiones y Registros)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412124" y="2465302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Donde se Utiliza: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409974" y="3075748"/>
            <a:ext cx="11204619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2400" dirty="0">
                <a:solidFill>
                  <a:schemeClr val="bg1"/>
                </a:solidFill>
              </a:rPr>
              <a:t>1. Problemas donde las personas necesitan servicios (Bancarios, Académicos)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09974" y="3678770"/>
            <a:ext cx="11204619" cy="156966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2400" dirty="0">
                <a:solidFill>
                  <a:schemeClr val="bg1"/>
                </a:solidFill>
              </a:rPr>
              <a:t>2. Sistemas operativos: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dirty="0">
                <a:solidFill>
                  <a:schemeClr val="bg1"/>
                </a:solidFill>
              </a:rPr>
              <a:t>Cola E/S (cola de impresión)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dirty="0">
                <a:solidFill>
                  <a:schemeClr val="bg1"/>
                </a:solidFill>
              </a:rPr>
              <a:t>Colas múltiples en procesos.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dirty="0">
                <a:solidFill>
                  <a:schemeClr val="bg1"/>
                </a:solidFill>
              </a:rPr>
              <a:t>Colas de algoritmos de reemplazo de página.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09974" y="5389787"/>
            <a:ext cx="11204619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2400" dirty="0">
                <a:solidFill>
                  <a:schemeClr val="bg1"/>
                </a:solidFill>
              </a:rPr>
              <a:t>3. Estadística Teoría de Colas.</a:t>
            </a:r>
          </a:p>
          <a:p>
            <a:r>
              <a:rPr lang="es-CO" sz="2400" dirty="0">
                <a:solidFill>
                  <a:schemeClr val="bg1"/>
                </a:solidFill>
              </a:rPr>
              <a:t>Matemáticas, comparaciones de servicios para optimizar la atención a los Usuarios.</a:t>
            </a:r>
          </a:p>
        </p:txBody>
      </p:sp>
    </p:spTree>
    <p:extLst>
      <p:ext uri="{BB962C8B-B14F-4D97-AF65-F5344CB8AC3E}">
        <p14:creationId xmlns:p14="http://schemas.microsoft.com/office/powerpoint/2010/main" val="3056279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27522" y="564113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Operaciones con Colas: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54547" y="1999150"/>
            <a:ext cx="112046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Consiste en llevar elementos a la cola.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70455" y="1414375"/>
            <a:ext cx="2640169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bg1"/>
                </a:solidFill>
              </a:rPr>
              <a:t>1. Encolar: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39520" y="3297771"/>
            <a:ext cx="112046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Consiste en sacar elementos de la cola.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55427" y="2712996"/>
            <a:ext cx="2655197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bg1"/>
                </a:solidFill>
              </a:rPr>
              <a:t>2. Desencolar: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278967" y="1999149"/>
            <a:ext cx="2498503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>
                <a:solidFill>
                  <a:schemeClr val="bg1"/>
                </a:solidFill>
              </a:rPr>
              <a:t>*Cola Vacía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278966" y="3168699"/>
            <a:ext cx="2498503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>
                <a:solidFill>
                  <a:schemeClr val="bg1"/>
                </a:solidFill>
              </a:rPr>
              <a:t>*Cola Llena</a:t>
            </a:r>
          </a:p>
        </p:txBody>
      </p:sp>
      <p:sp>
        <p:nvSpPr>
          <p:cNvPr id="9" name="Flecha derecha 8"/>
          <p:cNvSpPr/>
          <p:nvPr/>
        </p:nvSpPr>
        <p:spPr>
          <a:xfrm>
            <a:off x="6877318" y="2036254"/>
            <a:ext cx="1210613" cy="5105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Flecha derecha 9"/>
          <p:cNvSpPr/>
          <p:nvPr/>
        </p:nvSpPr>
        <p:spPr>
          <a:xfrm>
            <a:off x="6877317" y="3334876"/>
            <a:ext cx="1210613" cy="5105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CuadroTexto 10"/>
          <p:cNvSpPr txBox="1"/>
          <p:nvPr/>
        </p:nvSpPr>
        <p:spPr>
          <a:xfrm>
            <a:off x="154547" y="3985641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Operaciones de Colas: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4480593" y="4674330"/>
            <a:ext cx="367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Con vectores.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242549" y="4606199"/>
            <a:ext cx="2668075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bg1"/>
                </a:solidFill>
              </a:rPr>
              <a:t>1. Estática: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4480593" y="5466933"/>
            <a:ext cx="2799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Listas ligadas.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227522" y="5466934"/>
            <a:ext cx="2683102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bg1"/>
                </a:solidFill>
              </a:rPr>
              <a:t>2. Dinámica</a:t>
            </a:r>
          </a:p>
        </p:txBody>
      </p:sp>
      <p:sp>
        <p:nvSpPr>
          <p:cNvPr id="16" name="Flecha derecha 15"/>
          <p:cNvSpPr/>
          <p:nvPr/>
        </p:nvSpPr>
        <p:spPr>
          <a:xfrm>
            <a:off x="3029573" y="4674330"/>
            <a:ext cx="1210613" cy="5105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Flecha derecha 16"/>
          <p:cNvSpPr/>
          <p:nvPr/>
        </p:nvSpPr>
        <p:spPr>
          <a:xfrm>
            <a:off x="3029572" y="5504038"/>
            <a:ext cx="1210613" cy="5105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CuadroTexto 17"/>
          <p:cNvSpPr txBox="1"/>
          <p:nvPr/>
        </p:nvSpPr>
        <p:spPr>
          <a:xfrm>
            <a:off x="4862662" y="6239"/>
            <a:ext cx="26585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rgbClr val="FF0000"/>
                </a:solidFill>
              </a:rPr>
              <a:t>COLAS</a:t>
            </a:r>
          </a:p>
        </p:txBody>
      </p:sp>
    </p:spTree>
    <p:extLst>
      <p:ext uri="{BB962C8B-B14F-4D97-AF65-F5344CB8AC3E}">
        <p14:creationId xmlns:p14="http://schemas.microsoft.com/office/powerpoint/2010/main" val="3082209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987608" y="-8254"/>
            <a:ext cx="26585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rgbClr val="FF0000"/>
                </a:solidFill>
              </a:rPr>
              <a:t>COLAS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96214" y="856075"/>
            <a:ext cx="28462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Como Encolar: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412901" y="2014987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4595891" y="2014987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296214" y="1440850"/>
            <a:ext cx="23954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P=NULL</a:t>
            </a:r>
          </a:p>
          <a:p>
            <a:r>
              <a:rPr lang="es-CO" sz="2800" dirty="0"/>
              <a:t>D=2</a:t>
            </a:r>
          </a:p>
          <a:p>
            <a:r>
              <a:rPr lang="es-CO" sz="2800" dirty="0"/>
              <a:t>New(x)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9734292" y="1974202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2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0917282" y="1974202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/>
              <a:t>NULL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4056845" y="1604870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X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4144850" y="2426975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4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0323361" y="1584484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X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10411366" y="2406589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4</a:t>
            </a:r>
          </a:p>
        </p:txBody>
      </p:sp>
      <p:sp>
        <p:nvSpPr>
          <p:cNvPr id="14" name="Flecha derecha 13"/>
          <p:cNvSpPr/>
          <p:nvPr/>
        </p:nvSpPr>
        <p:spPr>
          <a:xfrm>
            <a:off x="1732949" y="1953816"/>
            <a:ext cx="1339403" cy="4731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CuadroTexto 14"/>
          <p:cNvSpPr txBox="1"/>
          <p:nvPr/>
        </p:nvSpPr>
        <p:spPr>
          <a:xfrm>
            <a:off x="5961051" y="1361126"/>
            <a:ext cx="23954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DATO(X)=D</a:t>
            </a:r>
          </a:p>
          <a:p>
            <a:r>
              <a:rPr lang="es-CO" sz="2800" dirty="0"/>
              <a:t>LIGA(X)=P</a:t>
            </a:r>
          </a:p>
          <a:p>
            <a:r>
              <a:rPr lang="es-CO" sz="2800" dirty="0"/>
              <a:t>P=X</a:t>
            </a:r>
          </a:p>
          <a:p>
            <a:r>
              <a:rPr lang="es-CO" sz="2800" dirty="0"/>
              <a:t>Ult=P</a:t>
            </a:r>
          </a:p>
        </p:txBody>
      </p:sp>
      <p:sp>
        <p:nvSpPr>
          <p:cNvPr id="16" name="Flecha derecha 15"/>
          <p:cNvSpPr/>
          <p:nvPr/>
        </p:nvSpPr>
        <p:spPr>
          <a:xfrm>
            <a:off x="5456119" y="1989229"/>
            <a:ext cx="410767" cy="4119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Flecha derecha 16"/>
          <p:cNvSpPr/>
          <p:nvPr/>
        </p:nvSpPr>
        <p:spPr>
          <a:xfrm>
            <a:off x="8081209" y="1953815"/>
            <a:ext cx="1339403" cy="4731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Llamada ovalada 18"/>
          <p:cNvSpPr/>
          <p:nvPr/>
        </p:nvSpPr>
        <p:spPr>
          <a:xfrm>
            <a:off x="206062" y="3177008"/>
            <a:ext cx="1983346" cy="74697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b="1" dirty="0">
                <a:solidFill>
                  <a:srgbClr val="FF0000"/>
                </a:solidFill>
              </a:rPr>
              <a:t>D=10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206062" y="4552851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2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1389052" y="4552851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/>
              <a:t>NULL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805367" y="4990610"/>
            <a:ext cx="53904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2750584" y="4558223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b="1" dirty="0"/>
          </a:p>
        </p:txBody>
      </p:sp>
      <p:sp>
        <p:nvSpPr>
          <p:cNvPr id="25" name="CuadroTexto 24"/>
          <p:cNvSpPr txBox="1"/>
          <p:nvPr/>
        </p:nvSpPr>
        <p:spPr>
          <a:xfrm>
            <a:off x="3933574" y="4558223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</p:txBody>
      </p:sp>
      <p:sp>
        <p:nvSpPr>
          <p:cNvPr id="26" name="CuadroTexto 25"/>
          <p:cNvSpPr txBox="1"/>
          <p:nvPr/>
        </p:nvSpPr>
        <p:spPr>
          <a:xfrm>
            <a:off x="3339653" y="4168505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X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3427658" y="4990610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8</a:t>
            </a:r>
          </a:p>
        </p:txBody>
      </p:sp>
      <p:cxnSp>
        <p:nvCxnSpPr>
          <p:cNvPr id="32" name="Conector recto de flecha 31"/>
          <p:cNvCxnSpPr>
            <a:stCxn id="21" idx="3"/>
            <a:endCxn id="24" idx="1"/>
          </p:cNvCxnSpPr>
          <p:nvPr/>
        </p:nvCxnSpPr>
        <p:spPr>
          <a:xfrm>
            <a:off x="2066126" y="4737517"/>
            <a:ext cx="684458" cy="53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Llamada de nube 33"/>
          <p:cNvSpPr/>
          <p:nvPr/>
        </p:nvSpPr>
        <p:spPr>
          <a:xfrm>
            <a:off x="5523247" y="3198445"/>
            <a:ext cx="3271078" cy="1539072"/>
          </a:xfrm>
          <a:prstGeom prst="cloud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Liga(X)=ligap</a:t>
            </a:r>
          </a:p>
          <a:p>
            <a:pPr algn="ctr"/>
            <a:r>
              <a:rPr lang="es-CO" b="1" dirty="0">
                <a:solidFill>
                  <a:schemeClr val="bg1"/>
                </a:solidFill>
              </a:rPr>
              <a:t>Liga(P)=X</a:t>
            </a:r>
          </a:p>
          <a:p>
            <a:pPr algn="ctr"/>
            <a:r>
              <a:rPr lang="es-CO" b="1" dirty="0">
                <a:solidFill>
                  <a:schemeClr val="bg1"/>
                </a:solidFill>
              </a:rPr>
              <a:t>Ult=x</a:t>
            </a:r>
          </a:p>
        </p:txBody>
      </p:sp>
      <p:sp>
        <p:nvSpPr>
          <p:cNvPr id="35" name="Llamada de nube 34"/>
          <p:cNvSpPr/>
          <p:nvPr/>
        </p:nvSpPr>
        <p:spPr>
          <a:xfrm>
            <a:off x="5464340" y="5118435"/>
            <a:ext cx="3271078" cy="1539072"/>
          </a:xfrm>
          <a:prstGeom prst="cloud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Liga(X)=liga(Ult)</a:t>
            </a:r>
          </a:p>
          <a:p>
            <a:pPr algn="ctr"/>
            <a:r>
              <a:rPr lang="es-CO" b="1" dirty="0">
                <a:solidFill>
                  <a:schemeClr val="bg1"/>
                </a:solidFill>
              </a:rPr>
              <a:t>Liga(Ult)=X</a:t>
            </a:r>
          </a:p>
          <a:p>
            <a:pPr algn="ctr"/>
            <a:r>
              <a:rPr lang="es-CO" b="1" dirty="0">
                <a:solidFill>
                  <a:schemeClr val="bg1"/>
                </a:solidFill>
              </a:rPr>
              <a:t>Ult=x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216793" y="5902985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2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1399783" y="5902985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/>
              <a:t>NULL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816098" y="6340744"/>
            <a:ext cx="53904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2761315" y="5908357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2</a:t>
            </a:r>
          </a:p>
        </p:txBody>
      </p:sp>
      <p:sp>
        <p:nvSpPr>
          <p:cNvPr id="40" name="CuadroTexto 39"/>
          <p:cNvSpPr txBox="1"/>
          <p:nvPr/>
        </p:nvSpPr>
        <p:spPr>
          <a:xfrm>
            <a:off x="3944305" y="5908357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b="1" dirty="0"/>
              <a:t>NULL</a:t>
            </a:r>
          </a:p>
        </p:txBody>
      </p:sp>
      <p:sp>
        <p:nvSpPr>
          <p:cNvPr id="41" name="CuadroTexto 40"/>
          <p:cNvSpPr txBox="1"/>
          <p:nvPr/>
        </p:nvSpPr>
        <p:spPr>
          <a:xfrm>
            <a:off x="3350384" y="5518639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X</a:t>
            </a:r>
          </a:p>
        </p:txBody>
      </p:sp>
      <p:sp>
        <p:nvSpPr>
          <p:cNvPr id="42" name="CuadroTexto 41"/>
          <p:cNvSpPr txBox="1"/>
          <p:nvPr/>
        </p:nvSpPr>
        <p:spPr>
          <a:xfrm>
            <a:off x="3438389" y="6340744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8</a:t>
            </a:r>
          </a:p>
        </p:txBody>
      </p:sp>
      <p:cxnSp>
        <p:nvCxnSpPr>
          <p:cNvPr id="43" name="Conector recto 42"/>
          <p:cNvCxnSpPr/>
          <p:nvPr/>
        </p:nvCxnSpPr>
        <p:spPr>
          <a:xfrm flipH="1">
            <a:off x="1483934" y="5740640"/>
            <a:ext cx="489012" cy="6688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uadroTexto 43"/>
          <p:cNvSpPr txBox="1"/>
          <p:nvPr/>
        </p:nvSpPr>
        <p:spPr>
          <a:xfrm>
            <a:off x="1422787" y="5527688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45" name="Conector recto de flecha 44"/>
          <p:cNvCxnSpPr>
            <a:stCxn id="37" idx="3"/>
            <a:endCxn id="39" idx="1"/>
          </p:cNvCxnSpPr>
          <p:nvPr/>
        </p:nvCxnSpPr>
        <p:spPr>
          <a:xfrm>
            <a:off x="2076857" y="6087651"/>
            <a:ext cx="684458" cy="53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lecha curvada hacia abajo 46"/>
          <p:cNvSpPr/>
          <p:nvPr/>
        </p:nvSpPr>
        <p:spPr>
          <a:xfrm rot="19069159">
            <a:off x="3885941" y="4579772"/>
            <a:ext cx="2610287" cy="525694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48" name="Flecha curvada hacia arriba 47"/>
          <p:cNvSpPr/>
          <p:nvPr/>
        </p:nvSpPr>
        <p:spPr>
          <a:xfrm>
            <a:off x="4385128" y="6277689"/>
            <a:ext cx="2240923" cy="316763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55" name="CuadroTexto 54"/>
          <p:cNvSpPr txBox="1"/>
          <p:nvPr/>
        </p:nvSpPr>
        <p:spPr>
          <a:xfrm>
            <a:off x="8909747" y="308660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6" name="CuadroTexto 55"/>
          <p:cNvSpPr txBox="1"/>
          <p:nvPr/>
        </p:nvSpPr>
        <p:spPr>
          <a:xfrm>
            <a:off x="9744728" y="308660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57" name="CuadroTexto 56"/>
          <p:cNvSpPr txBox="1"/>
          <p:nvPr/>
        </p:nvSpPr>
        <p:spPr>
          <a:xfrm>
            <a:off x="10579709" y="308660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58" name="CuadroTexto 57"/>
          <p:cNvSpPr txBox="1"/>
          <p:nvPr/>
        </p:nvSpPr>
        <p:spPr>
          <a:xfrm>
            <a:off x="8909747" y="3654555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Null</a:t>
            </a:r>
          </a:p>
          <a:p>
            <a:pPr algn="ctr"/>
            <a:r>
              <a:rPr lang="es-CO" dirty="0"/>
              <a:t>4</a:t>
            </a:r>
          </a:p>
          <a:p>
            <a:pPr algn="ctr"/>
            <a:endParaRPr lang="es-CO" dirty="0"/>
          </a:p>
          <a:p>
            <a:pPr algn="ctr"/>
            <a:r>
              <a:rPr lang="es-CO" dirty="0"/>
              <a:t>4</a:t>
            </a:r>
          </a:p>
          <a:p>
            <a:pPr algn="ctr"/>
            <a:endParaRPr lang="es-CO" dirty="0"/>
          </a:p>
        </p:txBody>
      </p:sp>
      <p:sp>
        <p:nvSpPr>
          <p:cNvPr id="59" name="CuadroTexto 58"/>
          <p:cNvSpPr txBox="1"/>
          <p:nvPr/>
        </p:nvSpPr>
        <p:spPr>
          <a:xfrm>
            <a:off x="9789803" y="3654554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</a:t>
            </a:r>
          </a:p>
          <a:p>
            <a:pPr algn="ctr"/>
            <a:endParaRPr lang="es-CO" dirty="0"/>
          </a:p>
          <a:p>
            <a:pPr algn="ctr"/>
            <a:endParaRPr lang="es-CO" dirty="0"/>
          </a:p>
          <a:p>
            <a:pPr algn="ctr"/>
            <a:r>
              <a:rPr lang="es-CO" dirty="0"/>
              <a:t>8</a:t>
            </a:r>
          </a:p>
          <a:p>
            <a:pPr algn="ctr"/>
            <a:endParaRPr lang="es-CO" dirty="0"/>
          </a:p>
        </p:txBody>
      </p:sp>
      <p:sp>
        <p:nvSpPr>
          <p:cNvPr id="60" name="CuadroTexto 59"/>
          <p:cNvSpPr txBox="1"/>
          <p:nvPr/>
        </p:nvSpPr>
        <p:spPr>
          <a:xfrm>
            <a:off x="10669861" y="3654554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  <a:p>
            <a:endParaRPr lang="es-CO" dirty="0"/>
          </a:p>
          <a:p>
            <a:endParaRPr lang="es-CO" dirty="0"/>
          </a:p>
          <a:p>
            <a:r>
              <a:rPr lang="es-CO" dirty="0"/>
              <a:t>10</a:t>
            </a:r>
          </a:p>
          <a:p>
            <a:endParaRPr lang="es-CO" dirty="0"/>
          </a:p>
        </p:txBody>
      </p:sp>
      <p:sp>
        <p:nvSpPr>
          <p:cNvPr id="61" name="CuadroTexto 60"/>
          <p:cNvSpPr txBox="1"/>
          <p:nvPr/>
        </p:nvSpPr>
        <p:spPr>
          <a:xfrm>
            <a:off x="11363176" y="3097332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Ult</a:t>
            </a:r>
          </a:p>
        </p:txBody>
      </p:sp>
      <p:sp>
        <p:nvSpPr>
          <p:cNvPr id="62" name="CuadroTexto 61"/>
          <p:cNvSpPr txBox="1"/>
          <p:nvPr/>
        </p:nvSpPr>
        <p:spPr>
          <a:xfrm>
            <a:off x="11453328" y="3665285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  <a:p>
            <a:endParaRPr lang="es-CO" dirty="0"/>
          </a:p>
          <a:p>
            <a:endParaRPr lang="es-CO" dirty="0"/>
          </a:p>
          <a:p>
            <a:r>
              <a:rPr lang="es-CO" dirty="0"/>
              <a:t>Null</a:t>
            </a:r>
          </a:p>
          <a:p>
            <a:r>
              <a:rPr lang="es-CO" b="1" dirty="0">
                <a:solidFill>
                  <a:schemeClr val="bg1"/>
                </a:solidFill>
              </a:rPr>
              <a:t>8</a:t>
            </a:r>
          </a:p>
        </p:txBody>
      </p:sp>
      <p:cxnSp>
        <p:nvCxnSpPr>
          <p:cNvPr id="64" name="Conector recto 63"/>
          <p:cNvCxnSpPr/>
          <p:nvPr/>
        </p:nvCxnSpPr>
        <p:spPr>
          <a:xfrm>
            <a:off x="8750910" y="4294737"/>
            <a:ext cx="339767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uadroTexto 64"/>
          <p:cNvSpPr txBox="1"/>
          <p:nvPr/>
        </p:nvSpPr>
        <p:spPr>
          <a:xfrm>
            <a:off x="9422161" y="2718702"/>
            <a:ext cx="21538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rgbClr val="FF0000"/>
                </a:solidFill>
              </a:rPr>
              <a:t>Prueba de Escritorio</a:t>
            </a:r>
          </a:p>
        </p:txBody>
      </p:sp>
      <p:cxnSp>
        <p:nvCxnSpPr>
          <p:cNvPr id="67" name="Conector recto 66"/>
          <p:cNvCxnSpPr/>
          <p:nvPr/>
        </p:nvCxnSpPr>
        <p:spPr>
          <a:xfrm flipH="1">
            <a:off x="9028090" y="3718949"/>
            <a:ext cx="353885" cy="26942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67"/>
          <p:cNvCxnSpPr/>
          <p:nvPr/>
        </p:nvCxnSpPr>
        <p:spPr>
          <a:xfrm flipH="1">
            <a:off x="11591210" y="4523007"/>
            <a:ext cx="353885" cy="26942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53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01" y="282597"/>
            <a:ext cx="2893036" cy="334924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900" y="3873455"/>
            <a:ext cx="3313699" cy="274628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8665049" y="28259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9500030" y="28259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0335011" y="28259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Ult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665049" y="850551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dirty="0"/>
          </a:p>
          <a:p>
            <a:pPr algn="ctr"/>
            <a:endParaRPr lang="es-CO" dirty="0"/>
          </a:p>
          <a:p>
            <a:pPr algn="ctr"/>
            <a:endParaRPr lang="es-CO" dirty="0"/>
          </a:p>
          <a:p>
            <a:pPr algn="ctr"/>
            <a:endParaRPr lang="es-CO" dirty="0"/>
          </a:p>
          <a:p>
            <a:pPr algn="ctr"/>
            <a:endParaRPr lang="es-CO" dirty="0"/>
          </a:p>
        </p:txBody>
      </p:sp>
      <p:sp>
        <p:nvSpPr>
          <p:cNvPr id="8" name="CuadroTexto 7"/>
          <p:cNvSpPr txBox="1"/>
          <p:nvPr/>
        </p:nvSpPr>
        <p:spPr>
          <a:xfrm>
            <a:off x="9545105" y="850550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dirty="0"/>
          </a:p>
          <a:p>
            <a:pPr algn="ctr"/>
            <a:endParaRPr lang="es-CO" dirty="0"/>
          </a:p>
          <a:p>
            <a:pPr algn="ctr"/>
            <a:endParaRPr lang="es-CO" dirty="0"/>
          </a:p>
          <a:p>
            <a:pPr algn="ctr"/>
            <a:endParaRPr lang="es-CO" dirty="0"/>
          </a:p>
          <a:p>
            <a:pPr algn="ctr"/>
            <a:endParaRPr lang="es-CO" dirty="0"/>
          </a:p>
        </p:txBody>
      </p:sp>
      <p:sp>
        <p:nvSpPr>
          <p:cNvPr id="9" name="CuadroTexto 8"/>
          <p:cNvSpPr txBox="1"/>
          <p:nvPr/>
        </p:nvSpPr>
        <p:spPr>
          <a:xfrm>
            <a:off x="10425163" y="850550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</p:txBody>
      </p:sp>
      <p:sp>
        <p:nvSpPr>
          <p:cNvPr id="10" name="CuadroTexto 9"/>
          <p:cNvSpPr txBox="1"/>
          <p:nvPr/>
        </p:nvSpPr>
        <p:spPr>
          <a:xfrm>
            <a:off x="11118478" y="293328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1208630" y="861281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  <a:p>
            <a:endParaRPr lang="es-CO" b="1" dirty="0"/>
          </a:p>
          <a:p>
            <a:endParaRPr lang="es-CO" b="1" dirty="0"/>
          </a:p>
          <a:p>
            <a:endParaRPr lang="es-CO" b="1" dirty="0"/>
          </a:p>
          <a:p>
            <a:endParaRPr lang="es-CO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3571850" y="635853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b="1" dirty="0"/>
          </a:p>
        </p:txBody>
      </p:sp>
      <p:sp>
        <p:nvSpPr>
          <p:cNvPr id="14" name="CuadroTexto 13"/>
          <p:cNvSpPr txBox="1"/>
          <p:nvPr/>
        </p:nvSpPr>
        <p:spPr>
          <a:xfrm>
            <a:off x="4754840" y="635853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</p:txBody>
      </p:sp>
      <p:sp>
        <p:nvSpPr>
          <p:cNvPr id="15" name="CuadroTexto 14"/>
          <p:cNvSpPr txBox="1"/>
          <p:nvPr/>
        </p:nvSpPr>
        <p:spPr>
          <a:xfrm>
            <a:off x="4215794" y="225736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--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4303799" y="1047841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--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3646976" y="1715534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b="1" dirty="0"/>
          </a:p>
        </p:txBody>
      </p:sp>
      <p:sp>
        <p:nvSpPr>
          <p:cNvPr id="18" name="CuadroTexto 17"/>
          <p:cNvSpPr txBox="1"/>
          <p:nvPr/>
        </p:nvSpPr>
        <p:spPr>
          <a:xfrm>
            <a:off x="4829966" y="1715534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</p:txBody>
      </p:sp>
      <p:sp>
        <p:nvSpPr>
          <p:cNvPr id="19" name="CuadroTexto 18"/>
          <p:cNvSpPr txBox="1"/>
          <p:nvPr/>
        </p:nvSpPr>
        <p:spPr>
          <a:xfrm>
            <a:off x="4290920" y="1305417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--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4378925" y="2127522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--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6093963" y="1715529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b="1" dirty="0"/>
          </a:p>
        </p:txBody>
      </p:sp>
      <p:sp>
        <p:nvSpPr>
          <p:cNvPr id="22" name="CuadroTexto 21"/>
          <p:cNvSpPr txBox="1"/>
          <p:nvPr/>
        </p:nvSpPr>
        <p:spPr>
          <a:xfrm>
            <a:off x="7276953" y="1715529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</p:txBody>
      </p:sp>
      <p:sp>
        <p:nvSpPr>
          <p:cNvPr id="23" name="CuadroTexto 22"/>
          <p:cNvSpPr txBox="1"/>
          <p:nvPr/>
        </p:nvSpPr>
        <p:spPr>
          <a:xfrm>
            <a:off x="6737907" y="1305412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--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6825912" y="2127517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--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3722102" y="2833852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b="1" dirty="0"/>
          </a:p>
        </p:txBody>
      </p:sp>
      <p:sp>
        <p:nvSpPr>
          <p:cNvPr id="26" name="CuadroTexto 25"/>
          <p:cNvSpPr txBox="1"/>
          <p:nvPr/>
        </p:nvSpPr>
        <p:spPr>
          <a:xfrm>
            <a:off x="4905092" y="2833852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</p:txBody>
      </p:sp>
      <p:sp>
        <p:nvSpPr>
          <p:cNvPr id="27" name="CuadroTexto 26"/>
          <p:cNvSpPr txBox="1"/>
          <p:nvPr/>
        </p:nvSpPr>
        <p:spPr>
          <a:xfrm>
            <a:off x="4366046" y="2423735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--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4454051" y="3245840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--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6169089" y="2833847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b="1" dirty="0"/>
          </a:p>
        </p:txBody>
      </p:sp>
      <p:sp>
        <p:nvSpPr>
          <p:cNvPr id="30" name="CuadroTexto 29"/>
          <p:cNvSpPr txBox="1"/>
          <p:nvPr/>
        </p:nvSpPr>
        <p:spPr>
          <a:xfrm>
            <a:off x="7352079" y="2833847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</p:txBody>
      </p:sp>
      <p:sp>
        <p:nvSpPr>
          <p:cNvPr id="31" name="CuadroTexto 30"/>
          <p:cNvSpPr txBox="1"/>
          <p:nvPr/>
        </p:nvSpPr>
        <p:spPr>
          <a:xfrm>
            <a:off x="6813033" y="2423730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--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6901038" y="3245835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--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8601052" y="2844578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b="1" dirty="0"/>
          </a:p>
        </p:txBody>
      </p:sp>
      <p:sp>
        <p:nvSpPr>
          <p:cNvPr id="34" name="CuadroTexto 33"/>
          <p:cNvSpPr txBox="1"/>
          <p:nvPr/>
        </p:nvSpPr>
        <p:spPr>
          <a:xfrm>
            <a:off x="9784042" y="2844578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</p:txBody>
      </p:sp>
      <p:sp>
        <p:nvSpPr>
          <p:cNvPr id="35" name="CuadroTexto 34"/>
          <p:cNvSpPr txBox="1"/>
          <p:nvPr/>
        </p:nvSpPr>
        <p:spPr>
          <a:xfrm>
            <a:off x="9244996" y="2434461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--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9333001" y="3256566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--</a:t>
            </a:r>
          </a:p>
        </p:txBody>
      </p:sp>
      <p:cxnSp>
        <p:nvCxnSpPr>
          <p:cNvPr id="38" name="Conector recto de flecha 37"/>
          <p:cNvCxnSpPr>
            <a:stCxn id="26" idx="3"/>
            <a:endCxn id="29" idx="1"/>
          </p:cNvCxnSpPr>
          <p:nvPr/>
        </p:nvCxnSpPr>
        <p:spPr>
          <a:xfrm flipV="1">
            <a:off x="5582166" y="3018513"/>
            <a:ext cx="586923" cy="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/>
          <p:cNvCxnSpPr/>
          <p:nvPr/>
        </p:nvCxnSpPr>
        <p:spPr>
          <a:xfrm flipV="1">
            <a:off x="8029153" y="3038462"/>
            <a:ext cx="586923" cy="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/>
          <p:nvPr/>
        </p:nvCxnSpPr>
        <p:spPr>
          <a:xfrm flipV="1">
            <a:off x="5528586" y="1896530"/>
            <a:ext cx="586923" cy="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40"/>
          <p:cNvSpPr txBox="1"/>
          <p:nvPr/>
        </p:nvSpPr>
        <p:spPr>
          <a:xfrm>
            <a:off x="3758585" y="4539110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b="1" dirty="0"/>
          </a:p>
        </p:txBody>
      </p:sp>
      <p:sp>
        <p:nvSpPr>
          <p:cNvPr id="42" name="CuadroTexto 41"/>
          <p:cNvSpPr txBox="1"/>
          <p:nvPr/>
        </p:nvSpPr>
        <p:spPr>
          <a:xfrm>
            <a:off x="4941575" y="4539110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</p:txBody>
      </p:sp>
      <p:sp>
        <p:nvSpPr>
          <p:cNvPr id="43" name="CuadroTexto 42"/>
          <p:cNvSpPr txBox="1"/>
          <p:nvPr/>
        </p:nvSpPr>
        <p:spPr>
          <a:xfrm>
            <a:off x="4402529" y="4128993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--</a:t>
            </a:r>
          </a:p>
        </p:txBody>
      </p:sp>
      <p:sp>
        <p:nvSpPr>
          <p:cNvPr id="44" name="CuadroTexto 43"/>
          <p:cNvSpPr txBox="1"/>
          <p:nvPr/>
        </p:nvSpPr>
        <p:spPr>
          <a:xfrm>
            <a:off x="4490534" y="4951098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--</a:t>
            </a:r>
          </a:p>
        </p:txBody>
      </p:sp>
      <p:sp>
        <p:nvSpPr>
          <p:cNvPr id="45" name="CuadroTexto 44"/>
          <p:cNvSpPr txBox="1"/>
          <p:nvPr/>
        </p:nvSpPr>
        <p:spPr>
          <a:xfrm>
            <a:off x="6205572" y="4539105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b="1" dirty="0"/>
          </a:p>
        </p:txBody>
      </p:sp>
      <p:sp>
        <p:nvSpPr>
          <p:cNvPr id="46" name="CuadroTexto 45"/>
          <p:cNvSpPr txBox="1"/>
          <p:nvPr/>
        </p:nvSpPr>
        <p:spPr>
          <a:xfrm>
            <a:off x="7388562" y="4539105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</p:txBody>
      </p:sp>
      <p:sp>
        <p:nvSpPr>
          <p:cNvPr id="47" name="CuadroTexto 46"/>
          <p:cNvSpPr txBox="1"/>
          <p:nvPr/>
        </p:nvSpPr>
        <p:spPr>
          <a:xfrm>
            <a:off x="6849516" y="4128988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--</a:t>
            </a:r>
          </a:p>
        </p:txBody>
      </p:sp>
      <p:sp>
        <p:nvSpPr>
          <p:cNvPr id="48" name="CuadroTexto 47"/>
          <p:cNvSpPr txBox="1"/>
          <p:nvPr/>
        </p:nvSpPr>
        <p:spPr>
          <a:xfrm>
            <a:off x="6937521" y="4951093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--</a:t>
            </a:r>
          </a:p>
        </p:txBody>
      </p:sp>
      <p:sp>
        <p:nvSpPr>
          <p:cNvPr id="49" name="CuadroTexto 48"/>
          <p:cNvSpPr txBox="1"/>
          <p:nvPr/>
        </p:nvSpPr>
        <p:spPr>
          <a:xfrm>
            <a:off x="8637535" y="4549836"/>
            <a:ext cx="118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b="1" dirty="0"/>
          </a:p>
        </p:txBody>
      </p:sp>
      <p:sp>
        <p:nvSpPr>
          <p:cNvPr id="50" name="CuadroTexto 49"/>
          <p:cNvSpPr txBox="1"/>
          <p:nvPr/>
        </p:nvSpPr>
        <p:spPr>
          <a:xfrm>
            <a:off x="9820525" y="4549836"/>
            <a:ext cx="6770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b="1" dirty="0"/>
          </a:p>
        </p:txBody>
      </p:sp>
      <p:sp>
        <p:nvSpPr>
          <p:cNvPr id="51" name="CuadroTexto 50"/>
          <p:cNvSpPr txBox="1"/>
          <p:nvPr/>
        </p:nvSpPr>
        <p:spPr>
          <a:xfrm>
            <a:off x="9281479" y="4139719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--</a:t>
            </a:r>
          </a:p>
        </p:txBody>
      </p:sp>
      <p:sp>
        <p:nvSpPr>
          <p:cNvPr id="52" name="CuadroTexto 51"/>
          <p:cNvSpPr txBox="1"/>
          <p:nvPr/>
        </p:nvSpPr>
        <p:spPr>
          <a:xfrm>
            <a:off x="9369484" y="4961824"/>
            <a:ext cx="53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--</a:t>
            </a:r>
          </a:p>
        </p:txBody>
      </p:sp>
      <p:cxnSp>
        <p:nvCxnSpPr>
          <p:cNvPr id="53" name="Conector recto de flecha 52"/>
          <p:cNvCxnSpPr>
            <a:stCxn id="42" idx="3"/>
            <a:endCxn id="45" idx="1"/>
          </p:cNvCxnSpPr>
          <p:nvPr/>
        </p:nvCxnSpPr>
        <p:spPr>
          <a:xfrm flipV="1">
            <a:off x="5618649" y="4723771"/>
            <a:ext cx="586923" cy="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/>
          <p:cNvCxnSpPr/>
          <p:nvPr/>
        </p:nvCxnSpPr>
        <p:spPr>
          <a:xfrm flipV="1">
            <a:off x="8065636" y="4743720"/>
            <a:ext cx="586923" cy="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55"/>
          <p:cNvCxnSpPr/>
          <p:nvPr/>
        </p:nvCxnSpPr>
        <p:spPr>
          <a:xfrm>
            <a:off x="0" y="3734873"/>
            <a:ext cx="1219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uadroTexto 56"/>
          <p:cNvSpPr txBox="1"/>
          <p:nvPr/>
        </p:nvSpPr>
        <p:spPr>
          <a:xfrm>
            <a:off x="4812118" y="5341853"/>
            <a:ext cx="732313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8" name="CuadroTexto 57"/>
          <p:cNvSpPr txBox="1"/>
          <p:nvPr/>
        </p:nvSpPr>
        <p:spPr>
          <a:xfrm>
            <a:off x="5647099" y="5341853"/>
            <a:ext cx="732313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59" name="CuadroTexto 58"/>
          <p:cNvSpPr txBox="1"/>
          <p:nvPr/>
        </p:nvSpPr>
        <p:spPr>
          <a:xfrm>
            <a:off x="6482080" y="5341853"/>
            <a:ext cx="732313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solidFill>
                  <a:schemeClr val="bg1"/>
                </a:solidFill>
              </a:rPr>
              <a:t>DATO</a:t>
            </a:r>
          </a:p>
        </p:txBody>
      </p:sp>
      <p:sp>
        <p:nvSpPr>
          <p:cNvPr id="60" name="CuadroTexto 59"/>
          <p:cNvSpPr txBox="1"/>
          <p:nvPr/>
        </p:nvSpPr>
        <p:spPr>
          <a:xfrm>
            <a:off x="4893035" y="5706058"/>
            <a:ext cx="64216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sz="1200" dirty="0"/>
          </a:p>
          <a:p>
            <a:pPr algn="ctr"/>
            <a:endParaRPr lang="es-CO" sz="1200" dirty="0"/>
          </a:p>
          <a:p>
            <a:pPr algn="ctr"/>
            <a:endParaRPr lang="es-CO" sz="1200" dirty="0"/>
          </a:p>
          <a:p>
            <a:pPr algn="ctr"/>
            <a:endParaRPr lang="es-CO" sz="1200" dirty="0"/>
          </a:p>
          <a:p>
            <a:pPr algn="ctr"/>
            <a:endParaRPr lang="es-CO" sz="1200" dirty="0"/>
          </a:p>
        </p:txBody>
      </p:sp>
      <p:sp>
        <p:nvSpPr>
          <p:cNvPr id="61" name="CuadroTexto 60"/>
          <p:cNvSpPr txBox="1"/>
          <p:nvPr/>
        </p:nvSpPr>
        <p:spPr>
          <a:xfrm>
            <a:off x="5653254" y="5708206"/>
            <a:ext cx="64216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sz="1200" dirty="0"/>
          </a:p>
          <a:p>
            <a:pPr algn="ctr"/>
            <a:endParaRPr lang="es-CO" sz="1200" dirty="0"/>
          </a:p>
          <a:p>
            <a:pPr algn="ctr"/>
            <a:endParaRPr lang="es-CO" sz="1200" dirty="0"/>
          </a:p>
          <a:p>
            <a:pPr algn="ctr"/>
            <a:endParaRPr lang="es-CO" sz="1200" dirty="0"/>
          </a:p>
          <a:p>
            <a:pPr algn="ctr"/>
            <a:endParaRPr lang="es-CO" sz="1200" dirty="0"/>
          </a:p>
        </p:txBody>
      </p:sp>
      <p:sp>
        <p:nvSpPr>
          <p:cNvPr id="62" name="CuadroTexto 61"/>
          <p:cNvSpPr txBox="1"/>
          <p:nvPr/>
        </p:nvSpPr>
        <p:spPr>
          <a:xfrm>
            <a:off x="6527155" y="5701629"/>
            <a:ext cx="64216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sz="1200" dirty="0"/>
          </a:p>
          <a:p>
            <a:endParaRPr lang="es-CO" sz="1200" dirty="0"/>
          </a:p>
          <a:p>
            <a:endParaRPr lang="es-CO" sz="1200" dirty="0"/>
          </a:p>
          <a:p>
            <a:endParaRPr lang="es-CO" sz="1200" dirty="0"/>
          </a:p>
          <a:p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1662256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2024" y="302453"/>
            <a:ext cx="27616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8000" b="1" dirty="0">
                <a:solidFill>
                  <a:srgbClr val="FF0000"/>
                </a:solidFill>
              </a:rPr>
              <a:t>RETO: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1337" y="1625892"/>
            <a:ext cx="1120461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400" dirty="0"/>
              <a:t>Si tengo el apuntador de entrada a una cola.</a:t>
            </a:r>
          </a:p>
          <a:p>
            <a:r>
              <a:rPr lang="es-CO" sz="4400" b="1" dirty="0"/>
              <a:t>ELABORA</a:t>
            </a:r>
            <a:r>
              <a:rPr lang="es-CO" sz="4400" dirty="0"/>
              <a:t> un </a:t>
            </a:r>
            <a:r>
              <a:rPr lang="es-CO" sz="4400" b="1" i="1" dirty="0"/>
              <a:t>ALGORITMO</a:t>
            </a:r>
            <a:r>
              <a:rPr lang="es-CO" sz="4400" dirty="0"/>
              <a:t> que permita </a:t>
            </a:r>
            <a:r>
              <a:rPr lang="es-CO" sz="4400" b="1" dirty="0"/>
              <a:t>CONSTRUIR</a:t>
            </a:r>
            <a:r>
              <a:rPr lang="es-CO" sz="4400" dirty="0"/>
              <a:t> una </a:t>
            </a:r>
            <a:r>
              <a:rPr lang="es-CO" sz="4400" b="1" dirty="0">
                <a:solidFill>
                  <a:srgbClr val="FF0000"/>
                </a:solidFill>
              </a:rPr>
              <a:t>PILA</a:t>
            </a:r>
            <a:r>
              <a:rPr lang="es-CO" sz="4400" dirty="0"/>
              <a:t> con los elementos de la </a:t>
            </a:r>
            <a:r>
              <a:rPr lang="es-CO" sz="4400" b="1" dirty="0">
                <a:solidFill>
                  <a:srgbClr val="FF0000"/>
                </a:solidFill>
              </a:rPr>
              <a:t>COLA</a:t>
            </a:r>
            <a:r>
              <a:rPr lang="es-CO" sz="4400" dirty="0"/>
              <a:t> de tal manera que el último elemento de la </a:t>
            </a:r>
            <a:r>
              <a:rPr lang="es-CO" sz="4400" b="1" dirty="0"/>
              <a:t>PILA</a:t>
            </a:r>
            <a:r>
              <a:rPr lang="es-CO" sz="4400" dirty="0"/>
              <a:t>(Tope) Sea el último Elemento de la </a:t>
            </a:r>
            <a:r>
              <a:rPr lang="es-CO" sz="4400" b="1" dirty="0"/>
              <a:t>COLA</a:t>
            </a:r>
            <a:r>
              <a:rPr lang="es-CO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63989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309</Words>
  <Application>Microsoft Office PowerPoint</Application>
  <PresentationFormat>Panorámica</PresentationFormat>
  <Paragraphs>129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Javier Ospina Moreno</cp:lastModifiedBy>
  <cp:revision>52</cp:revision>
  <dcterms:created xsi:type="dcterms:W3CDTF">2020-03-22T23:16:59Z</dcterms:created>
  <dcterms:modified xsi:type="dcterms:W3CDTF">2021-03-25T23:07:11Z</dcterms:modified>
</cp:coreProperties>
</file>